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Lst>
  <p:notesMasterIdLst>
    <p:notesMasterId r:id="rId14"/>
  </p:notesMasterIdLst>
  <p:handoutMasterIdLst>
    <p:handoutMasterId r:id="rId15"/>
  </p:handoutMasterIdLst>
  <p:sldIdLst>
    <p:sldId id="257" r:id="rId2"/>
    <p:sldId id="281" r:id="rId3"/>
    <p:sldId id="279" r:id="rId4"/>
    <p:sldId id="280" r:id="rId5"/>
    <p:sldId id="273" r:id="rId6"/>
    <p:sldId id="283" r:id="rId7"/>
    <p:sldId id="278" r:id="rId8"/>
    <p:sldId id="276" r:id="rId9"/>
    <p:sldId id="265" r:id="rId10"/>
    <p:sldId id="282" r:id="rId11"/>
    <p:sldId id="261" r:id="rId12"/>
    <p:sldId id="260" r:id="rId1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orking with Microsoft Graph delta queries" id="{7E829F76-CD83-44A3-B3F7-007301260BD8}">
          <p14:sldIdLst>
            <p14:sldId id="257"/>
            <p14:sldId id="281"/>
            <p14:sldId id="279"/>
            <p14:sldId id="280"/>
            <p14:sldId id="273"/>
            <p14:sldId id="283"/>
            <p14:sldId id="278"/>
            <p14:sldId id="276"/>
            <p14:sldId id="265"/>
          </p14:sldIdLst>
        </p14:section>
        <p14:section name="Summary" id="{0515D85C-C91E-4BDB-B673-651C2D8A364D}">
          <p14:sldIdLst>
            <p14:sldId id="282"/>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787878"/>
    <a:srgbClr val="595959"/>
    <a:srgbClr val="A6A6A6"/>
    <a:srgbClr val="7F7F7F"/>
    <a:srgbClr val="00BCF2"/>
    <a:srgbClr val="FFFFFF"/>
    <a:srgbClr val="000A18"/>
    <a:srgbClr val="BCEEFC"/>
    <a:srgbClr val="FFB6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9352" autoAdjust="0"/>
    <p:restoredTop sz="93864" autoAdjust="0"/>
  </p:normalViewPr>
  <p:slideViewPr>
    <p:cSldViewPr snapToGrid="0">
      <p:cViewPr varScale="1">
        <p:scale>
          <a:sx n="102" d="100"/>
          <a:sy n="102" d="100"/>
        </p:scale>
        <p:origin x="72" y="102"/>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10/25/17 5:54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eg>
</file>

<file path=ppt/media/image4.jpg>
</file>

<file path=ppt/media/image5.jpg>
</file>

<file path=ppt/media/image6.tif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10/25/17 5:54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eveloper.microsoft.com/en-us/graph/docs/api-reference/v1.0/resources/directoryrol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eveloper.microsoft.com/en-us/graph/docs/api-reference/v1.0/resources/directoryrole"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eveloper.microsoft.com/en-us/graph/docs/api-reference/v1.0/api/item_delta"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10/25/17 5:54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37794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For additional details, see https://developer.microsoft.com/en-us/graph/docs/concepts/query_parameters </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243660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https://developer.microsoft.com/en-us/graph/docs/concepts/query_parameters#filter</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813311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See https://developer.microsoft.com/en-us/graph/docs/concepts/paging</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Some queries against Microsoft Graph return multiple pages of data either due to server-side paging or due to the use of the </a:t>
            </a:r>
            <a:r>
              <a:rPr lang="en-US" sz="900" kern="1200" dirty="0">
                <a:solidFill>
                  <a:schemeClr val="tx1"/>
                </a:solidFill>
                <a:effectLst/>
                <a:latin typeface="Segoe UI Light" pitchFamily="34" charset="0"/>
                <a:ea typeface="+mn-ea"/>
                <a:cs typeface="+mn-cs"/>
              </a:rPr>
              <a:t>$top</a:t>
            </a:r>
            <a:r>
              <a:rPr lang="en-US" sz="900" b="0" i="0" kern="1200" dirty="0">
                <a:solidFill>
                  <a:schemeClr val="tx1"/>
                </a:solidFill>
                <a:effectLst/>
                <a:latin typeface="Segoe UI Light" pitchFamily="34" charset="0"/>
                <a:ea typeface="+mn-ea"/>
                <a:cs typeface="+mn-cs"/>
              </a:rPr>
              <a:t> query parameter to specifically limit the page size in a request. When a result set spans multiple pages, Microsoft Graph returns an </a:t>
            </a:r>
            <a:r>
              <a:rPr lang="en-US" sz="900" kern="1200" dirty="0">
                <a:solidFill>
                  <a:schemeClr val="tx1"/>
                </a:solidFill>
                <a:effectLst/>
                <a:latin typeface="Segoe UI Light" pitchFamily="34" charset="0"/>
                <a:ea typeface="+mn-ea"/>
                <a:cs typeface="+mn-cs"/>
              </a:rPr>
              <a:t>@</a:t>
            </a:r>
            <a:r>
              <a:rPr lang="en-US" sz="900" kern="1200" dirty="0" err="1">
                <a:solidFill>
                  <a:schemeClr val="tx1"/>
                </a:solidFill>
                <a:effectLst/>
                <a:latin typeface="Segoe UI Light" pitchFamily="34" charset="0"/>
                <a:ea typeface="+mn-ea"/>
                <a:cs typeface="+mn-cs"/>
              </a:rPr>
              <a:t>odata.nextLink</a:t>
            </a:r>
            <a:r>
              <a:rPr lang="en-US" sz="900" b="0" i="0" kern="1200" dirty="0">
                <a:solidFill>
                  <a:schemeClr val="tx1"/>
                </a:solidFill>
                <a:effectLst/>
                <a:latin typeface="Segoe UI Light" pitchFamily="34" charset="0"/>
                <a:ea typeface="+mn-ea"/>
                <a:cs typeface="+mn-cs"/>
              </a:rPr>
              <a:t> property in the response that contains a URL to the next page of results.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Paging behavior varies across different Microsoft Graph APIs. Consider the following when working with paged data:</a:t>
            </a:r>
          </a:p>
          <a:p>
            <a:pPr marL="171450" indent="-171450">
              <a:buFont typeface="Arial" panose="020B0604020202020204" pitchFamily="34" charset="0"/>
              <a:buChar char="•"/>
            </a:pPr>
            <a:r>
              <a:rPr lang="en-US" sz="900" b="0" i="0" kern="1200" dirty="0">
                <a:solidFill>
                  <a:schemeClr val="tx1"/>
                </a:solidFill>
                <a:effectLst/>
                <a:latin typeface="Segoe UI Light" pitchFamily="34" charset="0"/>
                <a:ea typeface="+mn-ea"/>
                <a:cs typeface="+mn-cs"/>
              </a:rPr>
              <a:t>Different APIs might have different default and maximum page sizes.</a:t>
            </a:r>
          </a:p>
          <a:p>
            <a:pPr marL="171450" indent="-171450">
              <a:buFont typeface="Arial" panose="020B0604020202020204" pitchFamily="34" charset="0"/>
              <a:buChar char="•"/>
            </a:pPr>
            <a:r>
              <a:rPr lang="en-US" sz="900" b="0" i="0" kern="1200" dirty="0">
                <a:solidFill>
                  <a:schemeClr val="tx1"/>
                </a:solidFill>
                <a:effectLst/>
                <a:latin typeface="Segoe UI Light" pitchFamily="34" charset="0"/>
                <a:ea typeface="+mn-ea"/>
                <a:cs typeface="+mn-cs"/>
              </a:rPr>
              <a:t>Different APIs might behave differently if you specify a page size (via the $top query parameter) that exceeds the maximum page size for that API. Depending on the API, the requested page size might be ignored, it might default to the maximum page size for that API, or Microsoft Graph might return an error.</a:t>
            </a:r>
          </a:p>
          <a:p>
            <a:pPr marL="171450" indent="-171450">
              <a:buFont typeface="Arial" panose="020B0604020202020204" pitchFamily="34" charset="0"/>
              <a:buChar char="•"/>
            </a:pPr>
            <a:r>
              <a:rPr lang="en-US" sz="900" b="0" i="0" kern="1200" dirty="0">
                <a:solidFill>
                  <a:schemeClr val="tx1"/>
                </a:solidFill>
                <a:effectLst/>
                <a:latin typeface="Segoe UI Light" pitchFamily="34" charset="0"/>
                <a:ea typeface="+mn-ea"/>
                <a:cs typeface="+mn-cs"/>
              </a:rPr>
              <a:t>Not all resources or relationships support paging. For example, queries against </a:t>
            </a:r>
            <a:r>
              <a:rPr lang="en-US" sz="900" b="0" i="0" u="none" strike="noStrike" kern="1200" dirty="0" err="1">
                <a:solidFill>
                  <a:schemeClr val="tx1"/>
                </a:solidFill>
                <a:effectLst/>
                <a:latin typeface="Segoe UI Light" pitchFamily="34" charset="0"/>
                <a:ea typeface="+mn-ea"/>
                <a:cs typeface="+mn-cs"/>
                <a:hlinkClick r:id="rId3"/>
              </a:rPr>
              <a:t>directoryRoles</a:t>
            </a:r>
            <a:r>
              <a:rPr lang="en-US" sz="900" b="0" i="0" kern="1200" dirty="0">
                <a:solidFill>
                  <a:schemeClr val="tx1"/>
                </a:solidFill>
                <a:effectLst/>
                <a:latin typeface="Segoe UI Light" pitchFamily="34" charset="0"/>
                <a:ea typeface="+mn-ea"/>
                <a:cs typeface="+mn-cs"/>
              </a:rPr>
              <a:t> do not support paging. This includes reading role objects themselves as well as role members.</a:t>
            </a:r>
          </a:p>
          <a:p>
            <a:pPr marL="171450" indent="-171450">
              <a:buFont typeface="Arial" panose="020B0604020202020204" pitchFamily="34" charset="0"/>
              <a:buChar char="•"/>
            </a:pPr>
            <a:r>
              <a:rPr lang="en-US" sz="900" b="0" i="0" kern="1200" dirty="0">
                <a:solidFill>
                  <a:schemeClr val="tx1"/>
                </a:solidFill>
                <a:effectLst/>
                <a:latin typeface="Segoe UI Light" pitchFamily="34" charset="0"/>
                <a:ea typeface="+mn-ea"/>
                <a:cs typeface="+mn-cs"/>
              </a:rPr>
              <a:t>Some Microsoft Graph APIs support backward paging by appending the previous-page query parameter (&amp;previous-page=true) to the URL value of the @</a:t>
            </a:r>
            <a:r>
              <a:rPr lang="en-US" sz="900" b="0" i="0" kern="1200" dirty="0" err="1">
                <a:solidFill>
                  <a:schemeClr val="tx1"/>
                </a:solidFill>
                <a:effectLst/>
                <a:latin typeface="Segoe UI Light" pitchFamily="34" charset="0"/>
                <a:ea typeface="+mn-ea"/>
                <a:cs typeface="+mn-cs"/>
              </a:rPr>
              <a:t>odata:nextLink</a:t>
            </a:r>
            <a:r>
              <a:rPr lang="en-US" sz="900" b="0" i="0" kern="1200" dirty="0">
                <a:solidFill>
                  <a:schemeClr val="tx1"/>
                </a:solidFill>
                <a:effectLst/>
                <a:latin typeface="Segoe UI Light" pitchFamily="34" charset="0"/>
                <a:ea typeface="+mn-ea"/>
                <a:cs typeface="+mn-cs"/>
              </a:rPr>
              <a:t> property. After you append this parameter to a request, the @</a:t>
            </a:r>
            <a:r>
              <a:rPr lang="en-US" sz="900" b="0" i="0" kern="1200" dirty="0" err="1">
                <a:solidFill>
                  <a:schemeClr val="tx1"/>
                </a:solidFill>
                <a:effectLst/>
                <a:latin typeface="Segoe UI Light" pitchFamily="34" charset="0"/>
                <a:ea typeface="+mn-ea"/>
                <a:cs typeface="+mn-cs"/>
              </a:rPr>
              <a:t>odata:nextLink</a:t>
            </a:r>
            <a:r>
              <a:rPr lang="en-US" sz="900" b="0" i="0" kern="1200" dirty="0">
                <a:solidFill>
                  <a:schemeClr val="tx1"/>
                </a:solidFill>
                <a:effectLst/>
                <a:latin typeface="Segoe UI Light" pitchFamily="34" charset="0"/>
                <a:ea typeface="+mn-ea"/>
                <a:cs typeface="+mn-cs"/>
              </a:rPr>
              <a:t> URL value in subsequent responses will include it. You can continue to page backward until a response with an empty result is returned. Paging further will return an error. Alternatively, you can resume paging forward from the current response by removing the previous-page parameter when you send the request for the next page of results.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162288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See https://developer.microsoft.com/en-us/graph/docs/concepts/paging</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Some queries against Microsoft Graph return multiple pages of data either due to server-side paging or due to the use of the </a:t>
            </a:r>
            <a:r>
              <a:rPr lang="en-US" sz="900" kern="1200" dirty="0">
                <a:solidFill>
                  <a:schemeClr val="tx1"/>
                </a:solidFill>
                <a:effectLst/>
                <a:latin typeface="Segoe UI Light" pitchFamily="34" charset="0"/>
                <a:ea typeface="+mn-ea"/>
                <a:cs typeface="+mn-cs"/>
              </a:rPr>
              <a:t>$top</a:t>
            </a:r>
            <a:r>
              <a:rPr lang="en-US" sz="900" b="0" i="0" kern="1200" dirty="0">
                <a:solidFill>
                  <a:schemeClr val="tx1"/>
                </a:solidFill>
                <a:effectLst/>
                <a:latin typeface="Segoe UI Light" pitchFamily="34" charset="0"/>
                <a:ea typeface="+mn-ea"/>
                <a:cs typeface="+mn-cs"/>
              </a:rPr>
              <a:t> query parameter to specifically limit the page size in a request. When a result set spans multiple pages, Microsoft Graph returns an </a:t>
            </a:r>
            <a:r>
              <a:rPr lang="en-US" sz="900" kern="1200" dirty="0">
                <a:solidFill>
                  <a:schemeClr val="tx1"/>
                </a:solidFill>
                <a:effectLst/>
                <a:latin typeface="Segoe UI Light" pitchFamily="34" charset="0"/>
                <a:ea typeface="+mn-ea"/>
                <a:cs typeface="+mn-cs"/>
              </a:rPr>
              <a:t>@</a:t>
            </a:r>
            <a:r>
              <a:rPr lang="en-US" sz="900" kern="1200" dirty="0" err="1">
                <a:solidFill>
                  <a:schemeClr val="tx1"/>
                </a:solidFill>
                <a:effectLst/>
                <a:latin typeface="Segoe UI Light" pitchFamily="34" charset="0"/>
                <a:ea typeface="+mn-ea"/>
                <a:cs typeface="+mn-cs"/>
              </a:rPr>
              <a:t>odata.nextLink</a:t>
            </a:r>
            <a:r>
              <a:rPr lang="en-US" sz="900" b="0" i="0" kern="1200" dirty="0">
                <a:solidFill>
                  <a:schemeClr val="tx1"/>
                </a:solidFill>
                <a:effectLst/>
                <a:latin typeface="Segoe UI Light" pitchFamily="34" charset="0"/>
                <a:ea typeface="+mn-ea"/>
                <a:cs typeface="+mn-cs"/>
              </a:rPr>
              <a:t> property in the response that contains a URL to the next page of results.</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Paging behavior varies across different Microsoft Graph APIs. Consider the following when working with paged data:</a:t>
            </a:r>
          </a:p>
          <a:p>
            <a:pPr marL="171450" indent="-171450">
              <a:buFont typeface="Arial" panose="020B0604020202020204" pitchFamily="34" charset="0"/>
              <a:buChar char="•"/>
            </a:pPr>
            <a:r>
              <a:rPr lang="en-US" sz="900" b="0" i="0" kern="1200" dirty="0">
                <a:solidFill>
                  <a:schemeClr val="tx1"/>
                </a:solidFill>
                <a:effectLst/>
                <a:latin typeface="Segoe UI Light" pitchFamily="34" charset="0"/>
                <a:ea typeface="+mn-ea"/>
                <a:cs typeface="+mn-cs"/>
              </a:rPr>
              <a:t>Different APIs might have different default and maximum page sizes.</a:t>
            </a:r>
          </a:p>
          <a:p>
            <a:pPr marL="171450" indent="-171450">
              <a:buFont typeface="Arial" panose="020B0604020202020204" pitchFamily="34" charset="0"/>
              <a:buChar char="•"/>
            </a:pPr>
            <a:r>
              <a:rPr lang="en-US" sz="900" b="0" i="0" kern="1200" dirty="0">
                <a:solidFill>
                  <a:schemeClr val="tx1"/>
                </a:solidFill>
                <a:effectLst/>
                <a:latin typeface="Segoe UI Light" pitchFamily="34" charset="0"/>
                <a:ea typeface="+mn-ea"/>
                <a:cs typeface="+mn-cs"/>
              </a:rPr>
              <a:t>Different APIs might behave differently if you specify a page size (via the $top query parameter) that exceeds the maximum page size for that API. Depending on the API, the requested page size might be ignored, it might default to the maximum page size for that API, or Microsoft Graph might return an error.</a:t>
            </a:r>
          </a:p>
          <a:p>
            <a:pPr marL="171450" indent="-171450">
              <a:buFont typeface="Arial" panose="020B0604020202020204" pitchFamily="34" charset="0"/>
              <a:buChar char="•"/>
            </a:pPr>
            <a:r>
              <a:rPr lang="en-US" sz="900" b="0" i="0" kern="1200" dirty="0">
                <a:solidFill>
                  <a:schemeClr val="tx1"/>
                </a:solidFill>
                <a:effectLst/>
                <a:latin typeface="Segoe UI Light" pitchFamily="34" charset="0"/>
                <a:ea typeface="+mn-ea"/>
                <a:cs typeface="+mn-cs"/>
              </a:rPr>
              <a:t>Not all resources or relationships support paging. For example, queries against </a:t>
            </a:r>
            <a:r>
              <a:rPr lang="en-US" sz="900" b="0" i="0" u="none" strike="noStrike" kern="1200" dirty="0" err="1">
                <a:solidFill>
                  <a:schemeClr val="tx1"/>
                </a:solidFill>
                <a:effectLst/>
                <a:latin typeface="Segoe UI Light" pitchFamily="34" charset="0"/>
                <a:ea typeface="+mn-ea"/>
                <a:cs typeface="+mn-cs"/>
                <a:hlinkClick r:id="rId3"/>
              </a:rPr>
              <a:t>directoryRoles</a:t>
            </a:r>
            <a:r>
              <a:rPr lang="en-US" sz="900" b="0" i="0" kern="1200" dirty="0">
                <a:solidFill>
                  <a:schemeClr val="tx1"/>
                </a:solidFill>
                <a:effectLst/>
                <a:latin typeface="Segoe UI Light" pitchFamily="34" charset="0"/>
                <a:ea typeface="+mn-ea"/>
                <a:cs typeface="+mn-cs"/>
              </a:rPr>
              <a:t> do not support paging. This includes reading role objects themselves as well as role members.</a:t>
            </a:r>
          </a:p>
          <a:p>
            <a:pPr marL="171450" indent="-171450">
              <a:buFont typeface="Arial" panose="020B0604020202020204" pitchFamily="34" charset="0"/>
              <a:buChar char="•"/>
            </a:pPr>
            <a:r>
              <a:rPr lang="en-US" sz="900" b="0" i="0" kern="1200" dirty="0">
                <a:solidFill>
                  <a:schemeClr val="tx1"/>
                </a:solidFill>
                <a:effectLst/>
                <a:latin typeface="Segoe UI Light" pitchFamily="34" charset="0"/>
                <a:ea typeface="+mn-ea"/>
                <a:cs typeface="+mn-cs"/>
              </a:rPr>
              <a:t>Some Microsoft Graph APIs support backward paging by appending the previous-page query parameter (&amp;previous-page=true) to the URL value of the @</a:t>
            </a:r>
            <a:r>
              <a:rPr lang="en-US" sz="900" b="0" i="0" kern="1200" dirty="0" err="1">
                <a:solidFill>
                  <a:schemeClr val="tx1"/>
                </a:solidFill>
                <a:effectLst/>
                <a:latin typeface="Segoe UI Light" pitchFamily="34" charset="0"/>
                <a:ea typeface="+mn-ea"/>
                <a:cs typeface="+mn-cs"/>
              </a:rPr>
              <a:t>odata:nextLink</a:t>
            </a:r>
            <a:r>
              <a:rPr lang="en-US" sz="900" b="0" i="0" kern="1200" dirty="0">
                <a:solidFill>
                  <a:schemeClr val="tx1"/>
                </a:solidFill>
                <a:effectLst/>
                <a:latin typeface="Segoe UI Light" pitchFamily="34" charset="0"/>
                <a:ea typeface="+mn-ea"/>
                <a:cs typeface="+mn-cs"/>
              </a:rPr>
              <a:t> property. After you append this parameter to a request, the @</a:t>
            </a:r>
            <a:r>
              <a:rPr lang="en-US" sz="900" b="0" i="0" kern="1200" dirty="0" err="1">
                <a:solidFill>
                  <a:schemeClr val="tx1"/>
                </a:solidFill>
                <a:effectLst/>
                <a:latin typeface="Segoe UI Light" pitchFamily="34" charset="0"/>
                <a:ea typeface="+mn-ea"/>
                <a:cs typeface="+mn-cs"/>
              </a:rPr>
              <a:t>odata:nextLink</a:t>
            </a:r>
            <a:r>
              <a:rPr lang="en-US" sz="900" b="0" i="0" kern="1200" dirty="0">
                <a:solidFill>
                  <a:schemeClr val="tx1"/>
                </a:solidFill>
                <a:effectLst/>
                <a:latin typeface="Segoe UI Light" pitchFamily="34" charset="0"/>
                <a:ea typeface="+mn-ea"/>
                <a:cs typeface="+mn-cs"/>
              </a:rPr>
              <a:t> URL value in subsequent responses will include it. You can continue to page backward until a response with an empty result is returned. Paging further will return an error. Alternatively, you can resume paging forward from the current response by removing the previous-page parameter when you send the request for the next page of results.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17780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Delta query is made to a collection of resources, specifying properties in the select</a:t>
            </a:r>
          </a:p>
          <a:p>
            <a:pPr marL="228600" indent="-228600">
              <a:buFont typeface="+mj-lt"/>
              <a:buAutoNum type="arabicPeriod"/>
            </a:pPr>
            <a:r>
              <a:rPr lang="en-US" dirty="0"/>
              <a:t>Data is returned along with a </a:t>
            </a:r>
            <a:r>
              <a:rPr lang="en-US" b="1" dirty="0" err="1"/>
              <a:t>nextLink</a:t>
            </a:r>
            <a:r>
              <a:rPr lang="en-US" dirty="0"/>
              <a:t> response header, indicating there is more data available</a:t>
            </a:r>
          </a:p>
          <a:p>
            <a:pPr marL="228600" indent="-228600">
              <a:buFont typeface="+mj-lt"/>
              <a:buAutoNum type="arabicPeriod"/>
            </a:pPr>
            <a:r>
              <a:rPr lang="en-US" dirty="0"/>
              <a:t>The </a:t>
            </a:r>
            <a:r>
              <a:rPr lang="en-US" dirty="0" err="1"/>
              <a:t>nextLink</a:t>
            </a:r>
            <a:r>
              <a:rPr lang="en-US" dirty="0"/>
              <a:t> is queried (which encodes the select in it), returns data and a </a:t>
            </a:r>
            <a:r>
              <a:rPr lang="en-US" b="1" dirty="0" err="1"/>
              <a:t>deltaLink</a:t>
            </a:r>
            <a:r>
              <a:rPr lang="en-US" dirty="0"/>
              <a:t> response header, indicating no further data is available</a:t>
            </a:r>
          </a:p>
          <a:p>
            <a:pPr marL="228600" indent="-228600">
              <a:buFont typeface="+mj-lt"/>
              <a:buAutoNum type="arabicPeriod"/>
            </a:pPr>
            <a:r>
              <a:rPr lang="en-US" dirty="0"/>
              <a:t>After some time, the application queries for changes again by querying using the same </a:t>
            </a:r>
            <a:r>
              <a:rPr lang="en-US" b="1" dirty="0" err="1"/>
              <a:t>deltaLink</a:t>
            </a:r>
            <a:r>
              <a:rPr lang="en-US" dirty="0"/>
              <a:t>. A single record is returned indicating a change, along with a new </a:t>
            </a:r>
            <a:r>
              <a:rPr lang="en-US" b="1" dirty="0" err="1"/>
              <a:t>deltaToken</a:t>
            </a:r>
            <a:r>
              <a:rPr lang="en-US" dirty="0"/>
              <a:t>.</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896556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 The usage pattern for OneDrive resources is similar to the other supported resources with some minor syntax differences. Delta query for drives will be updated in the future to be consistent with other resource types. For more detail about the current syntax, please see: </a:t>
            </a:r>
            <a:r>
              <a:rPr lang="en-US" sz="900" b="0" i="0" u="none" strike="noStrike" kern="1200" dirty="0">
                <a:solidFill>
                  <a:schemeClr val="tx1"/>
                </a:solidFill>
                <a:effectLst/>
                <a:latin typeface="Segoe UI Light" pitchFamily="34" charset="0"/>
                <a:ea typeface="+mn-ea"/>
                <a:cs typeface="+mn-cs"/>
                <a:hlinkClick r:id="rId3"/>
              </a:rPr>
              <a:t>https://developer.microsoft.com/en-us/graph/docs/api-reference/v1.0/api/item_delta</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162133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10/25/17 5:54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6550235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chemeClr val="bg2"/>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371A6DA-3B64-4BA3-8A23-20674474B3A0}"/>
              </a:ext>
            </a:extLst>
          </p:cNvPr>
          <p:cNvPicPr>
            <a:picLocks noChangeAspect="1"/>
          </p:cNvPicPr>
          <p:nvPr userDrawn="1"/>
        </p:nvPicPr>
        <p:blipFill rotWithShape="1">
          <a:blip r:embed="rId2"/>
          <a:srcRect l="8864" t="4432" b="4432"/>
          <a:stretch/>
        </p:blipFill>
        <p:spPr>
          <a:xfrm flipH="1">
            <a:off x="1944687" y="0"/>
            <a:ext cx="10491788" cy="6994525"/>
          </a:xfrm>
          <a:prstGeom prst="rect">
            <a:avLst/>
          </a:prstGeom>
        </p:spPr>
      </p:pic>
      <p:sp>
        <p:nvSpPr>
          <p:cNvPr id="11" name="Rectangle 10">
            <a:extLst>
              <a:ext uri="{FF2B5EF4-FFF2-40B4-BE49-F238E27FC236}">
                <a16:creationId xmlns:a16="http://schemas.microsoft.com/office/drawing/2014/main" id="{EC4D3ECC-207D-4F2E-96C1-2F2E1CADEECE}"/>
              </a:ext>
            </a:extLst>
          </p:cNvPr>
          <p:cNvSpPr/>
          <p:nvPr userDrawn="1"/>
        </p:nvSpPr>
        <p:spPr bwMode="auto">
          <a:xfrm>
            <a:off x="1929447" y="0"/>
            <a:ext cx="6513513" cy="6994525"/>
          </a:xfrm>
          <a:prstGeom prst="rect">
            <a:avLst/>
          </a:prstGeom>
          <a:gradFill flip="none" rotWithShape="1">
            <a:gsLst>
              <a:gs pos="0">
                <a:schemeClr val="bg2"/>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5390701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4"/>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49" r:id="rId3"/>
    <p:sldLayoutId id="2147484240" r:id="rId4"/>
    <p:sldLayoutId id="2147484529" r:id="rId5"/>
    <p:sldLayoutId id="2147484530" r:id="rId6"/>
    <p:sldLayoutId id="2147484531" r:id="rId7"/>
    <p:sldLayoutId id="2147484532" r:id="rId8"/>
    <p:sldLayoutId id="2147484533" r:id="rId9"/>
    <p:sldLayoutId id="2147484535" r:id="rId10"/>
    <p:sldLayoutId id="2147484251" r:id="rId11"/>
    <p:sldLayoutId id="2147484548" r:id="rId12"/>
    <p:sldLayoutId id="2147484536" r:id="rId13"/>
    <p:sldLayoutId id="2147484537" r:id="rId14"/>
    <p:sldLayoutId id="2147484540" r:id="rId15"/>
    <p:sldLayoutId id="2147484541" r:id="rId16"/>
    <p:sldLayoutId id="2147484542" r:id="rId17"/>
    <p:sldLayoutId id="2147484543" r:id="rId18"/>
    <p:sldLayoutId id="2147484544" r:id="rId19"/>
    <p:sldLayoutId id="2147484545" r:id="rId20"/>
    <p:sldLayoutId id="2147484546" r:id="rId21"/>
    <p:sldLayoutId id="2147484299" r:id="rId22"/>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Microsoft Graph Capabilities</a:t>
            </a:r>
          </a:p>
        </p:txBody>
      </p:sp>
      <p:sp>
        <p:nvSpPr>
          <p:cNvPr id="5" name="Text Placeholder 4"/>
          <p:cNvSpPr>
            <a:spLocks noGrp="1"/>
          </p:cNvSpPr>
          <p:nvPr>
            <p:ph type="body" sz="quarter" idx="12"/>
          </p:nvPr>
        </p:nvSpPr>
        <p:spPr/>
        <p:txBody>
          <a:bodyPr/>
          <a:lstStyle/>
          <a:p>
            <a:r>
              <a:rPr lang="en-US" dirty="0"/>
              <a:t>Working with Microsoft Graph delta queries</a:t>
            </a:r>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3B90D9-A7E2-4971-B151-5C82D625C97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9633" t="29355" r="46268"/>
          <a:stretch/>
        </p:blipFill>
        <p:spPr>
          <a:xfrm flipH="1">
            <a:off x="5887091" y="0"/>
            <a:ext cx="6549383" cy="6994525"/>
          </a:xfrm>
          <a:prstGeom prst="rect">
            <a:avLst/>
          </a:prstGeom>
        </p:spPr>
      </p:pic>
      <p:sp>
        <p:nvSpPr>
          <p:cNvPr id="4" name="Title 3">
            <a:extLst>
              <a:ext uri="{FF2B5EF4-FFF2-40B4-BE49-F238E27FC236}">
                <a16:creationId xmlns:a16="http://schemas.microsoft.com/office/drawing/2014/main" id="{8047349F-0B8F-4D12-A39C-718C1C57DDFF}"/>
              </a:ext>
            </a:extLst>
          </p:cNvPr>
          <p:cNvSpPr>
            <a:spLocks noGrp="1"/>
          </p:cNvSpPr>
          <p:nvPr>
            <p:ph type="title"/>
          </p:nvPr>
        </p:nvSpPr>
        <p:spPr>
          <a:xfrm>
            <a:off x="454864" y="1843063"/>
            <a:ext cx="11533187" cy="411162"/>
          </a:xfrm>
        </p:spPr>
        <p:txBody>
          <a:bodyPr/>
          <a:lstStyle/>
          <a:p>
            <a:r>
              <a:rPr lang="en-US" dirty="0"/>
              <a:t>Summary</a:t>
            </a:r>
          </a:p>
        </p:txBody>
      </p:sp>
      <p:sp>
        <p:nvSpPr>
          <p:cNvPr id="10" name="Text Placeholder 6">
            <a:extLst>
              <a:ext uri="{FF2B5EF4-FFF2-40B4-BE49-F238E27FC236}">
                <a16:creationId xmlns:a16="http://schemas.microsoft.com/office/drawing/2014/main" id="{61D48218-75E0-4C6C-BFA7-A1010BADED35}"/>
              </a:ext>
            </a:extLst>
          </p:cNvPr>
          <p:cNvSpPr txBox="1">
            <a:spLocks/>
          </p:cNvSpPr>
          <p:nvPr/>
        </p:nvSpPr>
        <p:spPr>
          <a:xfrm>
            <a:off x="465139" y="2621905"/>
            <a:ext cx="4234184" cy="2234458"/>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b="1" kern="1200" spc="0" baseline="0">
                <a:solidFill>
                  <a:schemeClr val="tx1"/>
                </a:solidFill>
                <a:latin typeface="+mn-lt"/>
                <a:ea typeface="+mn-ea"/>
                <a:cs typeface="+mn-cs"/>
              </a:defRPr>
            </a:lvl1pPr>
            <a:lvl2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lnSpc>
                <a:spcPct val="90000"/>
              </a:lnSpc>
              <a:spcBef>
                <a:spcPts val="1800"/>
              </a:spcBef>
            </a:pPr>
            <a:r>
              <a:rPr lang="en-US" sz="1600" b="0" dirty="0">
                <a:solidFill>
                  <a:srgbClr val="2F2F2F"/>
                </a:solidFill>
                <a:latin typeface="Segoe UI Semibold"/>
              </a:rPr>
              <a:t>Delta queries return @</a:t>
            </a:r>
            <a:r>
              <a:rPr lang="en-US" sz="1600" b="0" dirty="0" err="1">
                <a:solidFill>
                  <a:srgbClr val="2F2F2F"/>
                </a:solidFill>
                <a:latin typeface="Segoe UI Semibold"/>
              </a:rPr>
              <a:t>odata.nextLink</a:t>
            </a:r>
            <a:r>
              <a:rPr lang="en-US" sz="1600" b="0" dirty="0">
                <a:solidFill>
                  <a:srgbClr val="2F2F2F"/>
                </a:solidFill>
                <a:latin typeface="Segoe UI Semibold"/>
              </a:rPr>
              <a:t> response header if there is more data, includes </a:t>
            </a:r>
            <a:r>
              <a:rPr lang="en-US" sz="1600" b="0" dirty="0" err="1">
                <a:solidFill>
                  <a:srgbClr val="2F2F2F"/>
                </a:solidFill>
                <a:latin typeface="Segoe UI Semibold"/>
              </a:rPr>
              <a:t>skipToken</a:t>
            </a:r>
            <a:endParaRPr lang="en-US" sz="1600" b="0" dirty="0">
              <a:solidFill>
                <a:srgbClr val="2F2F2F"/>
              </a:solidFill>
              <a:latin typeface="Segoe UI Semibold"/>
            </a:endParaRPr>
          </a:p>
          <a:p>
            <a:pPr lvl="0">
              <a:lnSpc>
                <a:spcPct val="90000"/>
              </a:lnSpc>
              <a:spcBef>
                <a:spcPts val="1800"/>
              </a:spcBef>
            </a:pPr>
            <a:r>
              <a:rPr lang="en-US" sz="1600" b="0" dirty="0">
                <a:solidFill>
                  <a:srgbClr val="2F2F2F"/>
                </a:solidFill>
                <a:latin typeface="Segoe UI Semibold"/>
              </a:rPr>
              <a:t>Delta queries return @</a:t>
            </a:r>
            <a:r>
              <a:rPr lang="en-US" sz="1600" b="0" dirty="0" err="1">
                <a:solidFill>
                  <a:srgbClr val="2F2F2F"/>
                </a:solidFill>
                <a:latin typeface="Segoe UI Semibold"/>
              </a:rPr>
              <a:t>odata.deltaLink</a:t>
            </a:r>
            <a:r>
              <a:rPr lang="en-US" sz="1600" b="0" dirty="0">
                <a:solidFill>
                  <a:srgbClr val="2F2F2F"/>
                </a:solidFill>
                <a:latin typeface="Segoe UI Semibold"/>
              </a:rPr>
              <a:t> response header if there is no more data, includes </a:t>
            </a:r>
            <a:r>
              <a:rPr lang="en-US" sz="1600" b="0" dirty="0" err="1">
                <a:solidFill>
                  <a:srgbClr val="2F2F2F"/>
                </a:solidFill>
                <a:latin typeface="Segoe UI Semibold"/>
              </a:rPr>
              <a:t>deltaToken</a:t>
            </a:r>
            <a:endParaRPr lang="en-US" sz="1600" b="0" dirty="0">
              <a:solidFill>
                <a:srgbClr val="2F2F2F"/>
              </a:solidFill>
              <a:latin typeface="Segoe UI Semibold"/>
            </a:endParaRPr>
          </a:p>
          <a:p>
            <a:pPr lvl="0">
              <a:lnSpc>
                <a:spcPct val="90000"/>
              </a:lnSpc>
              <a:spcBef>
                <a:spcPts val="1800"/>
              </a:spcBef>
            </a:pPr>
            <a:r>
              <a:rPr lang="en-US" sz="1600" b="0" dirty="0">
                <a:solidFill>
                  <a:srgbClr val="2F2F2F"/>
                </a:solidFill>
                <a:latin typeface="Segoe UI Semibold"/>
              </a:rPr>
              <a:t>Use the @</a:t>
            </a:r>
            <a:r>
              <a:rPr lang="en-US" sz="1600" b="0" dirty="0" err="1">
                <a:solidFill>
                  <a:srgbClr val="2F2F2F"/>
                </a:solidFill>
                <a:latin typeface="Segoe UI Semibold"/>
              </a:rPr>
              <a:t>odata.deltaLink</a:t>
            </a:r>
            <a:r>
              <a:rPr lang="en-US" sz="1600" b="0" dirty="0">
                <a:solidFill>
                  <a:srgbClr val="2F2F2F"/>
                </a:solidFill>
                <a:latin typeface="Segoe UI Semibold"/>
              </a:rPr>
              <a:t> for future </a:t>
            </a:r>
            <a:br>
              <a:rPr lang="en-US" sz="1600" b="0" dirty="0">
                <a:solidFill>
                  <a:srgbClr val="2F2F2F"/>
                </a:solidFill>
                <a:latin typeface="Segoe UI Semibold"/>
              </a:rPr>
            </a:br>
            <a:r>
              <a:rPr lang="en-US" sz="1600" b="0" dirty="0">
                <a:solidFill>
                  <a:srgbClr val="2F2F2F"/>
                </a:solidFill>
                <a:latin typeface="Segoe UI Semibold"/>
              </a:rPr>
              <a:t>change queries</a:t>
            </a:r>
          </a:p>
        </p:txBody>
      </p:sp>
    </p:spTree>
    <p:extLst>
      <p:ext uri="{BB962C8B-B14F-4D97-AF65-F5344CB8AC3E}">
        <p14:creationId xmlns:p14="http://schemas.microsoft.com/office/powerpoint/2010/main" val="365167278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9C3CDB7-BEED-4B06-8B49-9D58FA580076}"/>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30269" t="19744" r="13547"/>
          <a:stretch/>
        </p:blipFill>
        <p:spPr>
          <a:xfrm>
            <a:off x="5091545" y="0"/>
            <a:ext cx="7344930" cy="6994525"/>
          </a:xfrm>
          <a:prstGeom prst="rect">
            <a:avLst/>
          </a:prstGeom>
        </p:spPr>
      </p:pic>
      <p:sp>
        <p:nvSpPr>
          <p:cNvPr id="7" name="Text Placeholder 4">
            <a:extLst>
              <a:ext uri="{FF2B5EF4-FFF2-40B4-BE49-F238E27FC236}">
                <a16:creationId xmlns:a16="http://schemas.microsoft.com/office/drawing/2014/main" id="{E99C4E3B-1616-48E8-8693-6C4E1DE00396}"/>
              </a:ext>
            </a:extLst>
          </p:cNvPr>
          <p:cNvSpPr txBox="1">
            <a:spLocks/>
          </p:cNvSpPr>
          <p:nvPr/>
        </p:nvSpPr>
        <p:spPr>
          <a:xfrm>
            <a:off x="465138" y="2853531"/>
            <a:ext cx="3914774" cy="3862387"/>
          </a:xfrm>
          <a:prstGeom prst="rect">
            <a:avLst/>
          </a:prstGeom>
        </p:spPr>
        <p:txBody>
          <a:bodyPr vert="horz" wrap="square" lIns="0" tIns="0" rIns="0" bIns="0" rtlCol="0">
            <a:noAutofit/>
          </a:bodyPr>
          <a:lstStyle>
            <a:lvl1pPr marL="0" marR="0" indent="0" algn="l" defTabSz="517525"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50" baseline="0">
                <a:solidFill>
                  <a:schemeClr val="accent1"/>
                </a:solidFill>
                <a:latin typeface="+mj-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spcBef>
                <a:spcPts val="1200"/>
              </a:spcBef>
            </a:pPr>
            <a:r>
              <a:rPr lang="en-US" sz="2000" dirty="0">
                <a:solidFill>
                  <a:srgbClr val="D83B01"/>
                </a:solidFill>
              </a:rPr>
              <a:t>Optional query parameters</a:t>
            </a:r>
          </a:p>
          <a:p>
            <a:pPr lvl="0">
              <a:spcBef>
                <a:spcPts val="1200"/>
              </a:spcBef>
            </a:pPr>
            <a:r>
              <a:rPr lang="en-US" sz="2000" dirty="0">
                <a:solidFill>
                  <a:srgbClr val="D83B01"/>
                </a:solidFill>
              </a:rPr>
              <a:t>Paging with </a:t>
            </a:r>
            <a:r>
              <a:rPr lang="en-US" sz="2000" dirty="0" err="1">
                <a:solidFill>
                  <a:srgbClr val="D83B01"/>
                </a:solidFill>
              </a:rPr>
              <a:t>nextLink</a:t>
            </a:r>
            <a:endParaRPr lang="en-US" sz="2000" dirty="0">
              <a:solidFill>
                <a:srgbClr val="D83B01"/>
              </a:solidFill>
            </a:endParaRPr>
          </a:p>
          <a:p>
            <a:pPr lvl="0">
              <a:spcBef>
                <a:spcPts val="1200"/>
              </a:spcBef>
            </a:pPr>
            <a:r>
              <a:rPr lang="en-US" sz="2000" dirty="0">
                <a:solidFill>
                  <a:srgbClr val="D83B01"/>
                </a:solidFill>
              </a:rPr>
              <a:t>Change tokens with </a:t>
            </a:r>
            <a:r>
              <a:rPr lang="en-US" sz="2000" dirty="0" err="1">
                <a:solidFill>
                  <a:srgbClr val="D83B01"/>
                </a:solidFill>
              </a:rPr>
              <a:t>deltaLink</a:t>
            </a:r>
            <a:endParaRPr lang="en-US" sz="2000" dirty="0">
              <a:solidFill>
                <a:srgbClr val="D83B01"/>
              </a:solidFill>
            </a:endParaRPr>
          </a:p>
          <a:p>
            <a:pPr lvl="0">
              <a:spcBef>
                <a:spcPts val="1200"/>
              </a:spcBef>
            </a:pPr>
            <a:r>
              <a:rPr lang="en-US" sz="2000" dirty="0">
                <a:solidFill>
                  <a:srgbClr val="D83B01"/>
                </a:solidFill>
              </a:rPr>
              <a:t>Supported resources for </a:t>
            </a:r>
            <a:br>
              <a:rPr lang="en-US" sz="2000" dirty="0">
                <a:solidFill>
                  <a:srgbClr val="D83B01"/>
                </a:solidFill>
              </a:rPr>
            </a:br>
            <a:r>
              <a:rPr lang="en-US" sz="2000" dirty="0">
                <a:solidFill>
                  <a:srgbClr val="D83B01"/>
                </a:solidFill>
              </a:rPr>
              <a:t>delta queries</a:t>
            </a:r>
          </a:p>
        </p:txBody>
      </p:sp>
      <p:sp>
        <p:nvSpPr>
          <p:cNvPr id="6" name="Title 3">
            <a:extLst>
              <a:ext uri="{FF2B5EF4-FFF2-40B4-BE49-F238E27FC236}">
                <a16:creationId xmlns:a16="http://schemas.microsoft.com/office/drawing/2014/main" id="{24911FCC-9272-4798-A387-D79B9D44C273}"/>
              </a:ext>
            </a:extLst>
          </p:cNvPr>
          <p:cNvSpPr txBox="1">
            <a:spLocks/>
          </p:cNvSpPr>
          <p:nvPr/>
        </p:nvSpPr>
        <p:spPr>
          <a:xfrm>
            <a:off x="465138" y="1709737"/>
            <a:ext cx="3690937" cy="917575"/>
          </a:xfrm>
          <a:prstGeom prst="rect">
            <a:avLst/>
          </a:prstGeom>
        </p:spPr>
        <p:txBody>
          <a:bodyPr vert="horz" wrap="square" lIns="0" tIns="0" rIns="0" bIns="0" rtlCol="0" anchor="t">
            <a:noAutofit/>
          </a:bodyPr>
          <a:lstStyle>
            <a:lvl1pPr algn="l" defTabSz="932742" rtl="0" eaLnBrk="1" latinLnBrk="0" hangingPunct="1">
              <a:lnSpc>
                <a:spcPct val="90000"/>
              </a:lnSpc>
              <a:spcBef>
                <a:spcPct val="0"/>
              </a:spcBef>
              <a:buNone/>
              <a:defRPr lang="en-US" sz="1800" b="0" kern="1200" cap="none" spc="-50" baseline="0">
                <a:ln w="3175">
                  <a:noFill/>
                </a:ln>
                <a:solidFill>
                  <a:schemeClr val="tx1"/>
                </a:solidFill>
                <a:effectLst/>
                <a:latin typeface="+mj-lt"/>
                <a:ea typeface="+mn-ea"/>
                <a:cs typeface="Segoe UI" pitchFamily="34" charset="0"/>
              </a:defRPr>
            </a:lvl1pPr>
          </a:lstStyle>
          <a:p>
            <a:pPr lvl="0"/>
            <a:r>
              <a:rPr lang="en-US" sz="2800" dirty="0">
                <a:solidFill>
                  <a:srgbClr val="2F2F2F"/>
                </a:solidFill>
              </a:rPr>
              <a:t>Working with Microsoft Graph delta queries</a:t>
            </a:r>
            <a:endParaRPr kumimoji="0" lang="en-US" sz="2800" b="0" i="0" u="none" strike="noStrike" kern="1200" cap="none" spc="-50" normalizeH="0" baseline="0" noProof="0" dirty="0">
              <a:ln w="3175">
                <a:noFill/>
              </a:ln>
              <a:solidFill>
                <a:srgbClr val="2F2F2F"/>
              </a:soli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4266819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Placeholder 13">
            <a:extLst>
              <a:ext uri="{FF2B5EF4-FFF2-40B4-BE49-F238E27FC236}">
                <a16:creationId xmlns:a16="http://schemas.microsoft.com/office/drawing/2014/main" id="{13B00D43-D22D-4925-905D-B00D0A8D1B57}"/>
              </a:ext>
            </a:extLst>
          </p:cNvPr>
          <p:cNvGraphicFramePr>
            <a:graphicFrameLocks/>
          </p:cNvGraphicFramePr>
          <p:nvPr>
            <p:extLst>
              <p:ext uri="{D42A27DB-BD31-4B8C-83A1-F6EECF244321}">
                <p14:modId xmlns:p14="http://schemas.microsoft.com/office/powerpoint/2010/main" val="180896487"/>
              </p:ext>
            </p:extLst>
          </p:nvPr>
        </p:nvGraphicFramePr>
        <p:xfrm>
          <a:off x="465138" y="1356360"/>
          <a:ext cx="11533187" cy="5299529"/>
        </p:xfrm>
        <a:graphic>
          <a:graphicData uri="http://schemas.openxmlformats.org/drawingml/2006/table">
            <a:tbl>
              <a:tblPr firstRow="1" bandRow="1">
                <a:tableStyleId>{5C22544A-7EE6-4342-B048-85BDC9FD1C3A}</a:tableStyleId>
              </a:tblPr>
              <a:tblGrid>
                <a:gridCol w="1333182">
                  <a:extLst>
                    <a:ext uri="{9D8B030D-6E8A-4147-A177-3AD203B41FA5}">
                      <a16:colId xmlns:a16="http://schemas.microsoft.com/office/drawing/2014/main" val="2037588904"/>
                    </a:ext>
                  </a:extLst>
                </a:gridCol>
                <a:gridCol w="5745480">
                  <a:extLst>
                    <a:ext uri="{9D8B030D-6E8A-4147-A177-3AD203B41FA5}">
                      <a16:colId xmlns:a16="http://schemas.microsoft.com/office/drawing/2014/main" val="200505750"/>
                    </a:ext>
                  </a:extLst>
                </a:gridCol>
                <a:gridCol w="4454525">
                  <a:extLst>
                    <a:ext uri="{9D8B030D-6E8A-4147-A177-3AD203B41FA5}">
                      <a16:colId xmlns:a16="http://schemas.microsoft.com/office/drawing/2014/main" val="2560604071"/>
                    </a:ext>
                  </a:extLst>
                </a:gridCol>
              </a:tblGrid>
              <a:tr h="513697">
                <a:tc>
                  <a:txBody>
                    <a:bodyPr/>
                    <a:lstStyle/>
                    <a:p>
                      <a:pPr>
                        <a:lnSpc>
                          <a:spcPts val="1600"/>
                        </a:lnSpc>
                      </a:pPr>
                      <a:r>
                        <a:rPr lang="en-US" sz="1800" b="0" dirty="0">
                          <a:solidFill>
                            <a:schemeClr val="bg2"/>
                          </a:solidFill>
                          <a:latin typeface="+mj-lt"/>
                        </a:rPr>
                        <a:t>Value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Description</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Example</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512757">
                <a:tc>
                  <a:txBody>
                    <a:bodyPr/>
                    <a:lstStyle/>
                    <a:p>
                      <a:r>
                        <a:rPr lang="en-US" sz="1600" dirty="0">
                          <a:solidFill>
                            <a:schemeClr val="tx2"/>
                          </a:solidFill>
                        </a:rPr>
                        <a:t>$count</a:t>
                      </a:r>
                    </a:p>
                  </a:txBody>
                  <a:tcP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solidFill>
                            <a:schemeClr val="tx2"/>
                          </a:solidFill>
                        </a:rPr>
                        <a:t>Retrieves the total count of matching resources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dirty="0">
                          <a:solidFill>
                            <a:schemeClr val="tx2"/>
                          </a:solidFill>
                          <a:latin typeface="Lucida Console" panose="020B0609040504020204" pitchFamily="49" charset="0"/>
                        </a:rPr>
                        <a:t>/me/messages?$top=2&amp;count=true</a:t>
                      </a:r>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3557"/>
                  </a:ext>
                </a:extLst>
              </a:tr>
              <a:tr h="439312">
                <a:tc>
                  <a:txBody>
                    <a:bodyPr/>
                    <a:lstStyle/>
                    <a:p>
                      <a:r>
                        <a:rPr lang="en-US" sz="1600" dirty="0">
                          <a:solidFill>
                            <a:schemeClr val="tx2"/>
                          </a:solidFill>
                        </a:rPr>
                        <a:t>$expand</a:t>
                      </a:r>
                    </a:p>
                  </a:txBody>
                  <a:tcP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chemeClr val="tx2"/>
                          </a:solidFill>
                        </a:rPr>
                        <a:t>Retrieves related resources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2"/>
                          </a:solidFill>
                          <a:latin typeface="Lucida Console" panose="020B0609040504020204" pitchFamily="49" charset="0"/>
                        </a:rPr>
                        <a:t>/groups?$expand=members</a:t>
                      </a:r>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91507760"/>
                  </a:ext>
                </a:extLst>
              </a:tr>
              <a:tr h="461797">
                <a:tc>
                  <a:txBody>
                    <a:bodyPr/>
                    <a:lstStyle/>
                    <a:p>
                      <a:r>
                        <a:rPr lang="en-US" sz="1600" dirty="0">
                          <a:solidFill>
                            <a:schemeClr val="tx2"/>
                          </a:solidFill>
                        </a:rPr>
                        <a:t>$filter</a:t>
                      </a:r>
                    </a:p>
                  </a:txBody>
                  <a:tcP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chemeClr val="tx2"/>
                          </a:solidFill>
                        </a:rPr>
                        <a:t>Filters results (rows)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2"/>
                          </a:solidFill>
                          <a:latin typeface="Lucida Console" panose="020B0609040504020204" pitchFamily="49" charset="0"/>
                        </a:rPr>
                        <a:t>/users?$filter=</a:t>
                      </a:r>
                      <a:r>
                        <a:rPr lang="en-US" sz="1400" dirty="0" err="1">
                          <a:solidFill>
                            <a:schemeClr val="tx2"/>
                          </a:solidFill>
                          <a:latin typeface="Lucida Console" panose="020B0609040504020204" pitchFamily="49" charset="0"/>
                        </a:rPr>
                        <a:t>startsWith</a:t>
                      </a:r>
                      <a:r>
                        <a:rPr lang="en-US" sz="1400" dirty="0">
                          <a:solidFill>
                            <a:schemeClr val="tx2"/>
                          </a:solidFill>
                          <a:latin typeface="Lucida Console" panose="020B0609040504020204" pitchFamily="49" charset="0"/>
                        </a:rPr>
                        <a:t>(</a:t>
                      </a:r>
                      <a:r>
                        <a:rPr lang="en-US" sz="1400" dirty="0" err="1">
                          <a:solidFill>
                            <a:schemeClr val="tx2"/>
                          </a:solidFill>
                          <a:latin typeface="Lucida Console" panose="020B0609040504020204" pitchFamily="49" charset="0"/>
                        </a:rPr>
                        <a:t>givenName</a:t>
                      </a:r>
                      <a:r>
                        <a:rPr lang="en-US" sz="1400" dirty="0">
                          <a:solidFill>
                            <a:schemeClr val="tx2"/>
                          </a:solidFill>
                          <a:latin typeface="Lucida Console" panose="020B0609040504020204" pitchFamily="49" charset="0"/>
                        </a:rPr>
                        <a:t>,’J’)</a:t>
                      </a:r>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95213843"/>
                  </a:ext>
                </a:extLst>
              </a:tr>
              <a:tr h="439312">
                <a:tc>
                  <a:txBody>
                    <a:bodyPr/>
                    <a:lstStyle/>
                    <a:p>
                      <a:r>
                        <a:rPr lang="en-US" sz="1600" dirty="0">
                          <a:solidFill>
                            <a:schemeClr val="tx2"/>
                          </a:solidFill>
                        </a:rPr>
                        <a:t>$</a:t>
                      </a:r>
                      <a:r>
                        <a:rPr lang="en-US" sz="1600" dirty="0" err="1">
                          <a:solidFill>
                            <a:schemeClr val="tx2"/>
                          </a:solidFill>
                        </a:rPr>
                        <a:t>orderBy</a:t>
                      </a:r>
                      <a:endParaRPr lang="en-US" sz="1600" dirty="0">
                        <a:solidFill>
                          <a:schemeClr val="tx2"/>
                        </a:solidFill>
                      </a:endParaRPr>
                    </a:p>
                  </a:txBody>
                  <a:tcP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chemeClr val="tx2"/>
                          </a:solidFill>
                        </a:rPr>
                        <a:t>Orders results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2"/>
                          </a:solidFill>
                          <a:latin typeface="Lucida Console" panose="020B0609040504020204" pitchFamily="49" charset="0"/>
                        </a:rPr>
                        <a:t>/users?$</a:t>
                      </a:r>
                      <a:r>
                        <a:rPr lang="en-US" sz="1400" dirty="0" err="1">
                          <a:solidFill>
                            <a:schemeClr val="tx2"/>
                          </a:solidFill>
                          <a:latin typeface="Lucida Console" panose="020B0609040504020204" pitchFamily="49" charset="0"/>
                        </a:rPr>
                        <a:t>orderBy</a:t>
                      </a:r>
                      <a:r>
                        <a:rPr lang="en-US" sz="1400" dirty="0">
                          <a:solidFill>
                            <a:schemeClr val="tx2"/>
                          </a:solidFill>
                          <a:latin typeface="Lucida Console" panose="020B0609040504020204" pitchFamily="49" charset="0"/>
                        </a:rPr>
                        <a:t>=</a:t>
                      </a:r>
                      <a:r>
                        <a:rPr lang="en-US" sz="1400" dirty="0" err="1">
                          <a:solidFill>
                            <a:schemeClr val="tx2"/>
                          </a:solidFill>
                          <a:latin typeface="Lucida Console" panose="020B0609040504020204" pitchFamily="49" charset="0"/>
                        </a:rPr>
                        <a:t>displayName</a:t>
                      </a:r>
                      <a:r>
                        <a:rPr lang="en-US" sz="1400" dirty="0">
                          <a:solidFill>
                            <a:schemeClr val="tx2"/>
                          </a:solidFill>
                          <a:latin typeface="Lucida Console" panose="020B0609040504020204" pitchFamily="49" charset="0"/>
                        </a:rPr>
                        <a:t> </a:t>
                      </a:r>
                      <a:r>
                        <a:rPr lang="en-US" sz="1400" dirty="0" err="1">
                          <a:solidFill>
                            <a:schemeClr val="tx2"/>
                          </a:solidFill>
                          <a:latin typeface="Lucida Console" panose="020B0609040504020204" pitchFamily="49" charset="0"/>
                        </a:rPr>
                        <a:t>desc</a:t>
                      </a:r>
                      <a:endParaRPr lang="en-US" sz="1400" dirty="0">
                        <a:solidFill>
                          <a:schemeClr val="tx2"/>
                        </a:solidFill>
                        <a:latin typeface="Lucida Console" panose="020B0609040504020204" pitchFamily="49" charset="0"/>
                      </a:endParaRPr>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87081525"/>
                  </a:ext>
                </a:extLst>
              </a:tr>
              <a:tr h="535584">
                <a:tc>
                  <a:txBody>
                    <a:bodyPr/>
                    <a:lstStyle/>
                    <a:p>
                      <a:r>
                        <a:rPr lang="en-US" sz="1600" dirty="0">
                          <a:solidFill>
                            <a:schemeClr val="tx2"/>
                          </a:solidFill>
                        </a:rPr>
                        <a:t>$search</a:t>
                      </a:r>
                    </a:p>
                  </a:txBody>
                  <a:tcP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chemeClr val="tx2"/>
                          </a:solidFill>
                        </a:rPr>
                        <a:t>Returns results based on search criteria. Currently supported on </a:t>
                      </a:r>
                      <a:r>
                        <a:rPr lang="en-US" sz="1600" b="1" dirty="0">
                          <a:solidFill>
                            <a:schemeClr val="tx2"/>
                          </a:solidFill>
                        </a:rPr>
                        <a:t>messages</a:t>
                      </a:r>
                      <a:r>
                        <a:rPr lang="en-US" sz="1600" dirty="0">
                          <a:solidFill>
                            <a:schemeClr val="tx2"/>
                          </a:solidFill>
                        </a:rPr>
                        <a:t> and </a:t>
                      </a:r>
                      <a:r>
                        <a:rPr lang="en-US" sz="1600" b="1" dirty="0">
                          <a:solidFill>
                            <a:schemeClr val="tx2"/>
                          </a:solidFill>
                        </a:rPr>
                        <a:t>person</a:t>
                      </a:r>
                      <a:r>
                        <a:rPr lang="en-US" sz="1600" dirty="0">
                          <a:solidFill>
                            <a:schemeClr val="tx2"/>
                          </a:solidFill>
                        </a:rPr>
                        <a:t> collections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2"/>
                          </a:solidFill>
                          <a:latin typeface="Lucida Console" panose="020B0609040504020204" pitchFamily="49" charset="0"/>
                        </a:rPr>
                        <a:t>/me/messages?$search=pizza</a:t>
                      </a:r>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3566587"/>
                  </a:ext>
                </a:extLst>
              </a:tr>
              <a:tr h="439312">
                <a:tc>
                  <a:txBody>
                    <a:bodyPr/>
                    <a:lstStyle/>
                    <a:p>
                      <a:r>
                        <a:rPr lang="en-US" sz="1600" dirty="0">
                          <a:solidFill>
                            <a:schemeClr val="tx2"/>
                          </a:solidFill>
                        </a:rPr>
                        <a:t>$select</a:t>
                      </a:r>
                    </a:p>
                  </a:txBody>
                  <a:tcP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chemeClr val="tx2"/>
                          </a:solidFill>
                        </a:rPr>
                        <a:t>Filters properties (columns)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2"/>
                          </a:solidFill>
                          <a:latin typeface="Lucida Console" panose="020B0609040504020204" pitchFamily="49" charset="0"/>
                        </a:rPr>
                        <a:t>/users?$select=</a:t>
                      </a:r>
                      <a:r>
                        <a:rPr lang="en-US" sz="1400" dirty="0" err="1">
                          <a:solidFill>
                            <a:schemeClr val="tx2"/>
                          </a:solidFill>
                          <a:latin typeface="Lucida Console" panose="020B0609040504020204" pitchFamily="49" charset="0"/>
                        </a:rPr>
                        <a:t>givenName,surname</a:t>
                      </a:r>
                      <a:endParaRPr lang="en-US" sz="1400" dirty="0">
                        <a:solidFill>
                          <a:schemeClr val="tx2"/>
                        </a:solidFill>
                        <a:latin typeface="Lucida Console" panose="020B0609040504020204" pitchFamily="49" charset="0"/>
                      </a:endParaRPr>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86430017"/>
                  </a:ext>
                </a:extLst>
              </a:tr>
              <a:tr h="651950">
                <a:tc>
                  <a:txBody>
                    <a:bodyPr/>
                    <a:lstStyle/>
                    <a:p>
                      <a:r>
                        <a:rPr lang="en-US" sz="1600" dirty="0">
                          <a:solidFill>
                            <a:schemeClr val="tx2"/>
                          </a:solidFill>
                        </a:rPr>
                        <a:t>$skip</a:t>
                      </a:r>
                    </a:p>
                  </a:txBody>
                  <a:tcP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chemeClr val="tx2"/>
                          </a:solidFill>
                        </a:rPr>
                        <a:t>Indexes into a result set, also used by some APIs to </a:t>
                      </a:r>
                      <a:br>
                        <a:rPr lang="en-US" sz="1600" dirty="0">
                          <a:solidFill>
                            <a:schemeClr val="tx2"/>
                          </a:solidFill>
                        </a:rPr>
                      </a:br>
                      <a:r>
                        <a:rPr lang="en-US" sz="1600" dirty="0">
                          <a:solidFill>
                            <a:schemeClr val="tx2"/>
                          </a:solidFill>
                        </a:rPr>
                        <a:t>implement paging and can be used together with $top to manually page results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2"/>
                          </a:solidFill>
                          <a:latin typeface="Lucida Console" panose="020B0609040504020204" pitchFamily="49" charset="0"/>
                        </a:rPr>
                        <a:t>/me/messages?$skip=11</a:t>
                      </a:r>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65186452"/>
                  </a:ext>
                </a:extLst>
              </a:tr>
              <a:tr h="651950">
                <a:tc>
                  <a:txBody>
                    <a:bodyPr/>
                    <a:lstStyle/>
                    <a:p>
                      <a:r>
                        <a:rPr lang="en-US" sz="1600" dirty="0">
                          <a:solidFill>
                            <a:schemeClr val="tx2"/>
                          </a:solidFill>
                        </a:rPr>
                        <a:t>$</a:t>
                      </a:r>
                      <a:r>
                        <a:rPr lang="en-US" sz="1600" dirty="0" err="1">
                          <a:solidFill>
                            <a:schemeClr val="tx2"/>
                          </a:solidFill>
                        </a:rPr>
                        <a:t>skipToken</a:t>
                      </a:r>
                      <a:endParaRPr lang="en-US" sz="1600" dirty="0">
                        <a:solidFill>
                          <a:schemeClr val="tx2"/>
                        </a:solidFill>
                      </a:endParaRPr>
                    </a:p>
                  </a:txBody>
                  <a:tcP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chemeClr val="tx2"/>
                          </a:solidFill>
                        </a:rPr>
                        <a:t>Retrieves the next page of results from result sets that span multiple pages.(Some APIs use $skip instead)</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pl-PL" sz="1400" kern="1200" dirty="0">
                          <a:solidFill>
                            <a:schemeClr val="tx2"/>
                          </a:solidFill>
                          <a:latin typeface="Lucida Console" panose="020B0609040504020204" pitchFamily="49" charset="0"/>
                          <a:ea typeface="+mn-ea"/>
                          <a:cs typeface="+mn-cs"/>
                        </a:rPr>
                        <a:t>https://graph.microsoft.com/v1.0/users?</a:t>
                      </a:r>
                      <a:endParaRPr lang="en-US" sz="1400" kern="1200" dirty="0">
                        <a:solidFill>
                          <a:schemeClr val="tx2"/>
                        </a:solidFill>
                        <a:latin typeface="Lucida Console" panose="020B0609040504020204" pitchFamily="49" charset="0"/>
                        <a:ea typeface="+mn-ea"/>
                        <a:cs typeface="+mn-cs"/>
                      </a:endParaRPr>
                    </a:p>
                    <a:p>
                      <a:pPr marL="0" marR="0" lvl="0" indent="0" algn="l" defTabSz="932742" rtl="0" eaLnBrk="1" fontAlgn="auto" latinLnBrk="0" hangingPunct="1">
                        <a:lnSpc>
                          <a:spcPct val="100000"/>
                        </a:lnSpc>
                        <a:spcBef>
                          <a:spcPts val="0"/>
                        </a:spcBef>
                        <a:spcAft>
                          <a:spcPts val="0"/>
                        </a:spcAft>
                        <a:buClrTx/>
                        <a:buSzTx/>
                        <a:buFontTx/>
                        <a:buNone/>
                        <a:tabLst/>
                        <a:defRPr/>
                      </a:pPr>
                      <a:r>
                        <a:rPr lang="pl-PL" sz="1400" kern="1200" dirty="0">
                          <a:solidFill>
                            <a:schemeClr val="tx2"/>
                          </a:solidFill>
                          <a:latin typeface="Lucida Console" panose="020B0609040504020204" pitchFamily="49" charset="0"/>
                          <a:ea typeface="+mn-ea"/>
                          <a:cs typeface="+mn-cs"/>
                        </a:rPr>
                        <a:t>$skiptoken=X%27445370 ... 0000000%27</a:t>
                      </a:r>
                      <a:endParaRPr lang="en-US" sz="1400" kern="1200" dirty="0">
                        <a:solidFill>
                          <a:schemeClr val="tx2"/>
                        </a:solidFill>
                        <a:latin typeface="Lucida Console" panose="020B0609040504020204" pitchFamily="49" charset="0"/>
                        <a:ea typeface="+mn-ea"/>
                        <a:cs typeface="+mn-cs"/>
                      </a:endParaRPr>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04240782"/>
                  </a:ext>
                </a:extLst>
              </a:tr>
              <a:tr h="439312">
                <a:tc>
                  <a:txBody>
                    <a:bodyPr/>
                    <a:lstStyle/>
                    <a:p>
                      <a:r>
                        <a:rPr lang="en-US" sz="1600" dirty="0">
                          <a:solidFill>
                            <a:schemeClr val="tx2"/>
                          </a:solidFill>
                        </a:rPr>
                        <a:t>$top</a:t>
                      </a:r>
                    </a:p>
                  </a:txBody>
                  <a:tcP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chemeClr val="tx2"/>
                          </a:solidFill>
                        </a:rPr>
                        <a:t>Sets the page size of results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2"/>
                          </a:solidFill>
                          <a:latin typeface="Lucida Console" panose="020B0609040504020204" pitchFamily="49" charset="0"/>
                        </a:rPr>
                        <a:t>/users?$top=10</a:t>
                      </a:r>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8884603"/>
                  </a:ext>
                </a:extLst>
              </a:tr>
            </a:tbl>
          </a:graphicData>
        </a:graphic>
      </p:graphicFrame>
      <p:sp>
        <p:nvSpPr>
          <p:cNvPr id="3" name="Title 2">
            <a:extLst>
              <a:ext uri="{FF2B5EF4-FFF2-40B4-BE49-F238E27FC236}">
                <a16:creationId xmlns:a16="http://schemas.microsoft.com/office/drawing/2014/main" id="{C959C210-F9B0-4C85-8256-E99951E670E0}"/>
              </a:ext>
            </a:extLst>
          </p:cNvPr>
          <p:cNvSpPr>
            <a:spLocks noGrp="1"/>
          </p:cNvSpPr>
          <p:nvPr>
            <p:ph type="title"/>
          </p:nvPr>
        </p:nvSpPr>
        <p:spPr/>
        <p:txBody>
          <a:bodyPr/>
          <a:lstStyle/>
          <a:p>
            <a:r>
              <a:rPr lang="en-US" dirty="0"/>
              <a:t>Optional query parameters</a:t>
            </a:r>
          </a:p>
        </p:txBody>
      </p:sp>
    </p:spTree>
    <p:extLst>
      <p:ext uri="{BB962C8B-B14F-4D97-AF65-F5344CB8AC3E}">
        <p14:creationId xmlns:p14="http://schemas.microsoft.com/office/powerpoint/2010/main" val="156461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BD77ECA-9714-44BF-BFB9-4F55885238A2}"/>
              </a:ext>
            </a:extLst>
          </p:cNvPr>
          <p:cNvSpPr/>
          <p:nvPr/>
        </p:nvSpPr>
        <p:spPr bwMode="auto">
          <a:xfrm>
            <a:off x="0" y="1501393"/>
            <a:ext cx="12436475" cy="46910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8A255CB6-89AC-44C2-ABF3-7D916BD6EC79}"/>
              </a:ext>
            </a:extLst>
          </p:cNvPr>
          <p:cNvSpPr>
            <a:spLocks noGrp="1"/>
          </p:cNvSpPr>
          <p:nvPr>
            <p:ph type="title"/>
          </p:nvPr>
        </p:nvSpPr>
        <p:spPr/>
        <p:txBody>
          <a:bodyPr/>
          <a:lstStyle/>
          <a:p>
            <a:r>
              <a:rPr lang="en-US"/>
              <a:t>$filter</a:t>
            </a:r>
            <a:endParaRPr lang="en-US" dirty="0"/>
          </a:p>
        </p:txBody>
      </p:sp>
      <p:sp>
        <p:nvSpPr>
          <p:cNvPr id="8" name="Rectangle 7">
            <a:extLst>
              <a:ext uri="{FF2B5EF4-FFF2-40B4-BE49-F238E27FC236}">
                <a16:creationId xmlns:a16="http://schemas.microsoft.com/office/drawing/2014/main" id="{8C480DA7-9AEE-456A-AF2D-E304ACDD03CF}"/>
              </a:ext>
            </a:extLst>
          </p:cNvPr>
          <p:cNvSpPr/>
          <p:nvPr/>
        </p:nvSpPr>
        <p:spPr>
          <a:xfrm>
            <a:off x="465138" y="3154427"/>
            <a:ext cx="6213454" cy="1384995"/>
          </a:xfrm>
          <a:prstGeom prst="rect">
            <a:avLst/>
          </a:prstGeom>
        </p:spPr>
        <p:txBody>
          <a:bodyPr wrap="square" anchor="ctr" anchorCtr="0">
            <a:spAutoFit/>
          </a:bodyPr>
          <a:lstStyle/>
          <a:p>
            <a:r>
              <a:rPr lang="en-US" sz="2800" dirty="0"/>
              <a:t>Support for </a:t>
            </a:r>
            <a:r>
              <a:rPr lang="en-US" sz="2800" dirty="0">
                <a:solidFill>
                  <a:schemeClr val="accent1"/>
                </a:solidFill>
              </a:rPr>
              <a:t>$filter</a:t>
            </a:r>
            <a:r>
              <a:rPr lang="en-US" sz="2800" dirty="0"/>
              <a:t> varies across Microsoft Graph APIs, but the following are generally supported:</a:t>
            </a:r>
          </a:p>
        </p:txBody>
      </p:sp>
      <p:sp>
        <p:nvSpPr>
          <p:cNvPr id="9" name="Rectangle 8">
            <a:extLst>
              <a:ext uri="{FF2B5EF4-FFF2-40B4-BE49-F238E27FC236}">
                <a16:creationId xmlns:a16="http://schemas.microsoft.com/office/drawing/2014/main" id="{BAA8065F-3038-4164-815B-EDC4876FBA14}"/>
              </a:ext>
            </a:extLst>
          </p:cNvPr>
          <p:cNvSpPr/>
          <p:nvPr/>
        </p:nvSpPr>
        <p:spPr>
          <a:xfrm>
            <a:off x="7774048" y="2107986"/>
            <a:ext cx="3759139" cy="3477875"/>
          </a:xfrm>
          <a:prstGeom prst="rect">
            <a:avLst/>
          </a:prstGeom>
        </p:spPr>
        <p:txBody>
          <a:bodyPr wrap="square">
            <a:spAutoFit/>
          </a:bodyPr>
          <a:lstStyle/>
          <a:p>
            <a:pPr>
              <a:spcBef>
                <a:spcPts val="600"/>
              </a:spcBef>
            </a:pPr>
            <a:r>
              <a:rPr lang="en-US" sz="2000" b="1" dirty="0">
                <a:latin typeface="+mj-lt"/>
              </a:rPr>
              <a:t>Equals – </a:t>
            </a:r>
            <a:r>
              <a:rPr lang="en-US" sz="2000" b="1" dirty="0" err="1">
                <a:latin typeface="+mj-lt"/>
              </a:rPr>
              <a:t>eq</a:t>
            </a:r>
            <a:endParaRPr lang="en-US" sz="2000" b="1" dirty="0">
              <a:latin typeface="+mj-lt"/>
            </a:endParaRPr>
          </a:p>
          <a:p>
            <a:pPr>
              <a:spcBef>
                <a:spcPts val="600"/>
              </a:spcBef>
            </a:pPr>
            <a:r>
              <a:rPr lang="en-US" sz="2000" b="1" dirty="0">
                <a:latin typeface="+mj-lt"/>
              </a:rPr>
              <a:t>Not equals – ne</a:t>
            </a:r>
          </a:p>
          <a:p>
            <a:pPr>
              <a:spcBef>
                <a:spcPts val="600"/>
              </a:spcBef>
            </a:pPr>
            <a:r>
              <a:rPr lang="en-US" sz="2000" b="1" dirty="0">
                <a:latin typeface="+mj-lt"/>
              </a:rPr>
              <a:t>Greater than – </a:t>
            </a:r>
            <a:r>
              <a:rPr lang="en-US" sz="2000" b="1" dirty="0" err="1">
                <a:latin typeface="+mj-lt"/>
              </a:rPr>
              <a:t>gt</a:t>
            </a:r>
            <a:endParaRPr lang="en-US" sz="2000" b="1" dirty="0">
              <a:latin typeface="+mj-lt"/>
            </a:endParaRPr>
          </a:p>
          <a:p>
            <a:pPr>
              <a:spcBef>
                <a:spcPts val="600"/>
              </a:spcBef>
            </a:pPr>
            <a:r>
              <a:rPr lang="en-US" sz="2000" b="1" dirty="0">
                <a:latin typeface="+mj-lt"/>
              </a:rPr>
              <a:t>Greater than or equals – </a:t>
            </a:r>
            <a:r>
              <a:rPr lang="en-US" sz="2000" b="1" dirty="0" err="1">
                <a:latin typeface="+mj-lt"/>
              </a:rPr>
              <a:t>ge</a:t>
            </a:r>
            <a:endParaRPr lang="en-US" sz="2000" b="1" dirty="0">
              <a:latin typeface="+mj-lt"/>
            </a:endParaRPr>
          </a:p>
          <a:p>
            <a:pPr>
              <a:spcBef>
                <a:spcPts val="600"/>
              </a:spcBef>
            </a:pPr>
            <a:r>
              <a:rPr lang="en-US" sz="2000" b="1" dirty="0">
                <a:latin typeface="+mj-lt"/>
              </a:rPr>
              <a:t>Less than – </a:t>
            </a:r>
            <a:r>
              <a:rPr lang="en-US" sz="2000" b="1" dirty="0" err="1">
                <a:latin typeface="+mj-lt"/>
              </a:rPr>
              <a:t>lt</a:t>
            </a:r>
            <a:endParaRPr lang="en-US" sz="2000" b="1" dirty="0">
              <a:latin typeface="+mj-lt"/>
            </a:endParaRPr>
          </a:p>
          <a:p>
            <a:pPr>
              <a:spcBef>
                <a:spcPts val="600"/>
              </a:spcBef>
            </a:pPr>
            <a:r>
              <a:rPr lang="en-US" sz="2000" b="1" dirty="0">
                <a:latin typeface="+mj-lt"/>
              </a:rPr>
              <a:t>Less than or equals – le</a:t>
            </a:r>
          </a:p>
          <a:p>
            <a:pPr>
              <a:spcBef>
                <a:spcPts val="600"/>
              </a:spcBef>
            </a:pPr>
            <a:r>
              <a:rPr lang="en-US" sz="2000" b="1" dirty="0">
                <a:latin typeface="+mj-lt"/>
              </a:rPr>
              <a:t>And – and</a:t>
            </a:r>
          </a:p>
          <a:p>
            <a:pPr>
              <a:spcBef>
                <a:spcPts val="600"/>
              </a:spcBef>
            </a:pPr>
            <a:r>
              <a:rPr lang="en-US" sz="2000" b="1" dirty="0">
                <a:latin typeface="+mj-lt"/>
              </a:rPr>
              <a:t>Or – or</a:t>
            </a:r>
          </a:p>
          <a:p>
            <a:pPr>
              <a:spcBef>
                <a:spcPts val="600"/>
              </a:spcBef>
            </a:pPr>
            <a:r>
              <a:rPr lang="en-US" sz="2000" b="1" dirty="0">
                <a:latin typeface="+mj-lt"/>
              </a:rPr>
              <a:t>Not - not</a:t>
            </a:r>
          </a:p>
        </p:txBody>
      </p:sp>
      <p:sp>
        <p:nvSpPr>
          <p:cNvPr id="11" name="Left Brace 10">
            <a:extLst>
              <a:ext uri="{FF2B5EF4-FFF2-40B4-BE49-F238E27FC236}">
                <a16:creationId xmlns:a16="http://schemas.microsoft.com/office/drawing/2014/main" id="{8D21C66A-5E17-42E5-A570-EA65EF9D8F0E}"/>
              </a:ext>
            </a:extLst>
          </p:cNvPr>
          <p:cNvSpPr/>
          <p:nvPr/>
        </p:nvSpPr>
        <p:spPr>
          <a:xfrm>
            <a:off x="6678592" y="1868162"/>
            <a:ext cx="719822" cy="3957524"/>
          </a:xfrm>
          <a:prstGeom prst="leftBrace">
            <a:avLst>
              <a:gd name="adj1" fmla="val 0"/>
              <a:gd name="adj2"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50792748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959C210-F9B0-4C85-8256-E99951E670E0}"/>
              </a:ext>
            </a:extLst>
          </p:cNvPr>
          <p:cNvSpPr>
            <a:spLocks noGrp="1"/>
          </p:cNvSpPr>
          <p:nvPr>
            <p:ph type="title"/>
          </p:nvPr>
        </p:nvSpPr>
        <p:spPr/>
        <p:txBody>
          <a:bodyPr/>
          <a:lstStyle/>
          <a:p>
            <a:r>
              <a:rPr lang="en-US" dirty="0"/>
              <a:t>Paging with </a:t>
            </a:r>
            <a:r>
              <a:rPr lang="en-US" dirty="0" err="1"/>
              <a:t>nextLink</a:t>
            </a:r>
            <a:endParaRPr lang="en-US" dirty="0"/>
          </a:p>
        </p:txBody>
      </p:sp>
      <p:sp>
        <p:nvSpPr>
          <p:cNvPr id="13" name="Rectangle 12">
            <a:extLst>
              <a:ext uri="{FF2B5EF4-FFF2-40B4-BE49-F238E27FC236}">
                <a16:creationId xmlns:a16="http://schemas.microsoft.com/office/drawing/2014/main" id="{3507DAD4-5D82-4A02-9B0B-CCD43F2EE816}"/>
              </a:ext>
            </a:extLst>
          </p:cNvPr>
          <p:cNvSpPr/>
          <p:nvPr/>
        </p:nvSpPr>
        <p:spPr bwMode="auto">
          <a:xfrm>
            <a:off x="0" y="1503947"/>
            <a:ext cx="12436475" cy="434821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4" name="Picture 13">
            <a:extLst>
              <a:ext uri="{FF2B5EF4-FFF2-40B4-BE49-F238E27FC236}">
                <a16:creationId xmlns:a16="http://schemas.microsoft.com/office/drawing/2014/main" id="{3DB16944-EAC6-4BEA-BB3A-1A413CC9A8C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21804"/>
          <a:stretch/>
        </p:blipFill>
        <p:spPr>
          <a:xfrm>
            <a:off x="6423949" y="1919803"/>
            <a:ext cx="6012526" cy="4693721"/>
          </a:xfrm>
          <a:prstGeom prst="rect">
            <a:avLst/>
          </a:prstGeom>
        </p:spPr>
      </p:pic>
      <p:sp>
        <p:nvSpPr>
          <p:cNvPr id="16" name="Rectangle 15">
            <a:extLst>
              <a:ext uri="{FF2B5EF4-FFF2-40B4-BE49-F238E27FC236}">
                <a16:creationId xmlns:a16="http://schemas.microsoft.com/office/drawing/2014/main" id="{E576FBF0-5D4A-45BA-9BFF-F27A59BF4F86}"/>
              </a:ext>
            </a:extLst>
          </p:cNvPr>
          <p:cNvSpPr/>
          <p:nvPr/>
        </p:nvSpPr>
        <p:spPr>
          <a:xfrm>
            <a:off x="465138" y="1919803"/>
            <a:ext cx="6370561" cy="3493264"/>
          </a:xfrm>
          <a:prstGeom prst="rect">
            <a:avLst/>
          </a:prstGeom>
          <a:ln>
            <a:noFill/>
          </a:ln>
        </p:spPr>
        <p:txBody>
          <a:bodyPr wrap="square" lIns="0" tIns="0" rIns="0" bIns="0">
            <a:spAutoFit/>
          </a:bodyPr>
          <a:lstStyle/>
          <a:p>
            <a:pPr>
              <a:spcBef>
                <a:spcPts val="600"/>
              </a:spcBef>
            </a:pPr>
            <a:r>
              <a:rPr lang="en-US" sz="2000" b="1" dirty="0">
                <a:solidFill>
                  <a:schemeClr val="accent1"/>
                </a:solidFill>
                <a:latin typeface="+mj-lt"/>
              </a:rPr>
              <a:t>Paging with Microsoft Graph</a:t>
            </a:r>
          </a:p>
          <a:p>
            <a:pPr>
              <a:spcBef>
                <a:spcPts val="600"/>
              </a:spcBef>
            </a:pPr>
            <a:r>
              <a:rPr lang="en-US" sz="1600" dirty="0"/>
              <a:t>Some queries return multiple pages of data</a:t>
            </a:r>
          </a:p>
          <a:p>
            <a:pPr>
              <a:spcBef>
                <a:spcPts val="600"/>
              </a:spcBef>
            </a:pPr>
            <a:r>
              <a:rPr lang="en-US" sz="1600" dirty="0"/>
              <a:t>Page size is specified using $top query parameter</a:t>
            </a:r>
          </a:p>
          <a:p>
            <a:pPr>
              <a:spcBef>
                <a:spcPts val="1200"/>
              </a:spcBef>
            </a:pPr>
            <a:r>
              <a:rPr lang="en-US" sz="2000" b="1" dirty="0">
                <a:solidFill>
                  <a:schemeClr val="accent1"/>
                </a:solidFill>
                <a:latin typeface="+mj-lt"/>
              </a:rPr>
              <a:t>@</a:t>
            </a:r>
            <a:r>
              <a:rPr lang="en-US" sz="2000" b="1" dirty="0" err="1">
                <a:solidFill>
                  <a:schemeClr val="accent1"/>
                </a:solidFill>
                <a:latin typeface="+mj-lt"/>
              </a:rPr>
              <a:t>odata.nextLink</a:t>
            </a:r>
            <a:endParaRPr lang="en-US" sz="2000" b="1" dirty="0">
              <a:solidFill>
                <a:schemeClr val="accent1"/>
              </a:solidFill>
              <a:latin typeface="+mj-lt"/>
            </a:endParaRPr>
          </a:p>
          <a:p>
            <a:pPr>
              <a:spcBef>
                <a:spcPts val="600"/>
              </a:spcBef>
            </a:pPr>
            <a:r>
              <a:rPr lang="en-US" sz="1600" dirty="0"/>
              <a:t>Presence indicates there are additional pages of data</a:t>
            </a:r>
          </a:p>
          <a:p>
            <a:pPr>
              <a:spcBef>
                <a:spcPts val="600"/>
              </a:spcBef>
            </a:pPr>
            <a:r>
              <a:rPr lang="en-US" sz="1600" dirty="0"/>
              <a:t>Provides full URL link to next page of data</a:t>
            </a:r>
          </a:p>
          <a:p>
            <a:pPr>
              <a:spcBef>
                <a:spcPts val="1200"/>
              </a:spcBef>
            </a:pPr>
            <a:r>
              <a:rPr lang="en-US" sz="2000" b="1" dirty="0">
                <a:solidFill>
                  <a:schemeClr val="accent1"/>
                </a:solidFill>
                <a:latin typeface="+mj-lt"/>
              </a:rPr>
              <a:t>API behavior</a:t>
            </a:r>
          </a:p>
          <a:p>
            <a:pPr>
              <a:spcBef>
                <a:spcPts val="600"/>
              </a:spcBef>
            </a:pPr>
            <a:r>
              <a:rPr lang="en-US" sz="1600" dirty="0"/>
              <a:t>Not all APIs support paging</a:t>
            </a:r>
          </a:p>
          <a:p>
            <a:pPr>
              <a:spcBef>
                <a:spcPts val="600"/>
              </a:spcBef>
            </a:pPr>
            <a:r>
              <a:rPr lang="en-US" sz="1600" dirty="0"/>
              <a:t>Different default and max page sizes</a:t>
            </a:r>
          </a:p>
          <a:p>
            <a:pPr>
              <a:spcBef>
                <a:spcPts val="600"/>
              </a:spcBef>
            </a:pPr>
            <a:r>
              <a:rPr lang="en-US" sz="1600" dirty="0"/>
              <a:t>Some support backwards paging (&amp;previous-page=true)</a:t>
            </a:r>
            <a:r>
              <a:rPr lang="en-US" sz="1400" b="1" dirty="0"/>
              <a:t> </a:t>
            </a:r>
          </a:p>
        </p:txBody>
      </p:sp>
      <p:sp>
        <p:nvSpPr>
          <p:cNvPr id="17" name="Rectangle 16">
            <a:extLst>
              <a:ext uri="{FF2B5EF4-FFF2-40B4-BE49-F238E27FC236}">
                <a16:creationId xmlns:a16="http://schemas.microsoft.com/office/drawing/2014/main" id="{410037D3-1641-42D2-9D23-1978FC3B6BDA}"/>
              </a:ext>
            </a:extLst>
          </p:cNvPr>
          <p:cNvSpPr/>
          <p:nvPr/>
        </p:nvSpPr>
        <p:spPr bwMode="auto">
          <a:xfrm>
            <a:off x="9758455" y="5852160"/>
            <a:ext cx="995680" cy="1142365"/>
          </a:xfrm>
          <a:prstGeom prst="rect">
            <a:avLst/>
          </a:prstGeom>
          <a:solidFill>
            <a:srgbClr val="0B0B0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2" name="Picture Placeholder 19">
            <a:extLst>
              <a:ext uri="{FF2B5EF4-FFF2-40B4-BE49-F238E27FC236}">
                <a16:creationId xmlns:a16="http://schemas.microsoft.com/office/drawing/2014/main" id="{D503ECB0-1E71-4513-AF82-746F107CDEFA}"/>
              </a:ext>
            </a:extLst>
          </p:cNvPr>
          <p:cNvPicPr>
            <a:picLocks noChangeAspect="1"/>
          </p:cNvPicPr>
          <p:nvPr/>
        </p:nvPicPr>
        <p:blipFill rotWithShape="1">
          <a:blip r:embed="rId4"/>
          <a:srcRect l="385" t="36083" r="8610" b="19532"/>
          <a:stretch/>
        </p:blipFill>
        <p:spPr>
          <a:xfrm>
            <a:off x="6653545" y="3184250"/>
            <a:ext cx="5782930" cy="2885662"/>
          </a:xfrm>
          <a:prstGeom prst="rect">
            <a:avLst/>
          </a:prstGeom>
          <a:ln>
            <a:noFill/>
          </a:ln>
        </p:spPr>
      </p:pic>
      <p:pic>
        <p:nvPicPr>
          <p:cNvPr id="23" name="Picture Placeholder 19">
            <a:extLst>
              <a:ext uri="{FF2B5EF4-FFF2-40B4-BE49-F238E27FC236}">
                <a16:creationId xmlns:a16="http://schemas.microsoft.com/office/drawing/2014/main" id="{50DDBC76-A183-4ADD-A2E7-8EC43C691380}"/>
              </a:ext>
            </a:extLst>
          </p:cNvPr>
          <p:cNvPicPr>
            <a:picLocks noChangeAspect="1"/>
          </p:cNvPicPr>
          <p:nvPr/>
        </p:nvPicPr>
        <p:blipFill rotWithShape="1">
          <a:blip r:embed="rId4"/>
          <a:srcRect l="385" r="8610" b="83952"/>
          <a:stretch/>
        </p:blipFill>
        <p:spPr>
          <a:xfrm>
            <a:off x="6653545" y="2140934"/>
            <a:ext cx="5782930" cy="1043316"/>
          </a:xfrm>
          <a:prstGeom prst="rect">
            <a:avLst/>
          </a:prstGeom>
          <a:ln>
            <a:noFill/>
          </a:ln>
        </p:spPr>
      </p:pic>
    </p:spTree>
    <p:extLst>
      <p:ext uri="{BB962C8B-B14F-4D97-AF65-F5344CB8AC3E}">
        <p14:creationId xmlns:p14="http://schemas.microsoft.com/office/powerpoint/2010/main" val="284678735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959C210-F9B0-4C85-8256-E99951E670E0}"/>
              </a:ext>
            </a:extLst>
          </p:cNvPr>
          <p:cNvSpPr>
            <a:spLocks noGrp="1"/>
          </p:cNvSpPr>
          <p:nvPr>
            <p:ph type="title"/>
          </p:nvPr>
        </p:nvSpPr>
        <p:spPr/>
        <p:txBody>
          <a:bodyPr/>
          <a:lstStyle/>
          <a:p>
            <a:r>
              <a:rPr lang="en-US" dirty="0"/>
              <a:t>Change tokens with </a:t>
            </a:r>
            <a:r>
              <a:rPr lang="en-US" dirty="0" err="1"/>
              <a:t>deltaLink</a:t>
            </a:r>
            <a:endParaRPr lang="en-US" dirty="0"/>
          </a:p>
        </p:txBody>
      </p:sp>
      <p:sp>
        <p:nvSpPr>
          <p:cNvPr id="13" name="Rectangle 12">
            <a:extLst>
              <a:ext uri="{FF2B5EF4-FFF2-40B4-BE49-F238E27FC236}">
                <a16:creationId xmlns:a16="http://schemas.microsoft.com/office/drawing/2014/main" id="{3507DAD4-5D82-4A02-9B0B-CCD43F2EE816}"/>
              </a:ext>
            </a:extLst>
          </p:cNvPr>
          <p:cNvSpPr/>
          <p:nvPr/>
        </p:nvSpPr>
        <p:spPr bwMode="auto">
          <a:xfrm>
            <a:off x="0" y="1503947"/>
            <a:ext cx="12436475" cy="5012600"/>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4" name="Picture 13">
            <a:extLst>
              <a:ext uri="{FF2B5EF4-FFF2-40B4-BE49-F238E27FC236}">
                <a16:creationId xmlns:a16="http://schemas.microsoft.com/office/drawing/2014/main" id="{3DB16944-EAC6-4BEA-BB3A-1A413CC9A8C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21804" b="6998"/>
          <a:stretch/>
        </p:blipFill>
        <p:spPr>
          <a:xfrm>
            <a:off x="6423949" y="1919804"/>
            <a:ext cx="6012526" cy="4365250"/>
          </a:xfrm>
          <a:prstGeom prst="rect">
            <a:avLst/>
          </a:prstGeom>
        </p:spPr>
      </p:pic>
      <p:sp>
        <p:nvSpPr>
          <p:cNvPr id="16" name="Rectangle 15">
            <a:extLst>
              <a:ext uri="{FF2B5EF4-FFF2-40B4-BE49-F238E27FC236}">
                <a16:creationId xmlns:a16="http://schemas.microsoft.com/office/drawing/2014/main" id="{E576FBF0-5D4A-45BA-9BFF-F27A59BF4F86}"/>
              </a:ext>
            </a:extLst>
          </p:cNvPr>
          <p:cNvSpPr/>
          <p:nvPr/>
        </p:nvSpPr>
        <p:spPr>
          <a:xfrm>
            <a:off x="465138" y="1721928"/>
            <a:ext cx="5472675" cy="4576637"/>
          </a:xfrm>
          <a:prstGeom prst="rect">
            <a:avLst/>
          </a:prstGeom>
          <a:ln>
            <a:noFill/>
          </a:ln>
        </p:spPr>
        <p:txBody>
          <a:bodyPr wrap="square" lIns="0" tIns="0" rIns="0" bIns="0">
            <a:spAutoFit/>
          </a:bodyPr>
          <a:lstStyle/>
          <a:p>
            <a:pPr>
              <a:lnSpc>
                <a:spcPct val="90000"/>
              </a:lnSpc>
              <a:spcBef>
                <a:spcPts val="600"/>
              </a:spcBef>
              <a:spcAft>
                <a:spcPts val="300"/>
              </a:spcAft>
            </a:pPr>
            <a:r>
              <a:rPr lang="en-US" sz="2000" b="1" dirty="0">
                <a:solidFill>
                  <a:schemeClr val="accent1"/>
                </a:solidFill>
                <a:latin typeface="+mj-lt"/>
              </a:rPr>
              <a:t>Delta queries</a:t>
            </a:r>
          </a:p>
          <a:p>
            <a:pPr>
              <a:lnSpc>
                <a:spcPct val="90000"/>
              </a:lnSpc>
              <a:spcBef>
                <a:spcPts val="600"/>
              </a:spcBef>
              <a:spcAft>
                <a:spcPts val="300"/>
              </a:spcAft>
            </a:pPr>
            <a:r>
              <a:rPr lang="en-US" sz="1600" dirty="0"/>
              <a:t>Discover newly created, updated, or deleted entities without a full read of the target resource</a:t>
            </a:r>
          </a:p>
          <a:p>
            <a:pPr>
              <a:lnSpc>
                <a:spcPct val="90000"/>
              </a:lnSpc>
              <a:spcBef>
                <a:spcPts val="600"/>
              </a:spcBef>
              <a:spcAft>
                <a:spcPts val="300"/>
              </a:spcAft>
            </a:pPr>
            <a:r>
              <a:rPr lang="en-US" sz="1600" dirty="0"/>
              <a:t>Useful for synchronizing changes to a local data store</a:t>
            </a:r>
          </a:p>
          <a:p>
            <a:pPr>
              <a:lnSpc>
                <a:spcPct val="90000"/>
              </a:lnSpc>
              <a:spcBef>
                <a:spcPts val="600"/>
              </a:spcBef>
              <a:spcAft>
                <a:spcPts val="300"/>
              </a:spcAft>
            </a:pPr>
            <a:r>
              <a:rPr lang="en-US" sz="1600" dirty="0"/>
              <a:t>Requires permission to read the requested resource</a:t>
            </a:r>
          </a:p>
          <a:p>
            <a:pPr>
              <a:lnSpc>
                <a:spcPct val="90000"/>
              </a:lnSpc>
              <a:spcBef>
                <a:spcPts val="1200"/>
              </a:spcBef>
              <a:spcAft>
                <a:spcPts val="300"/>
              </a:spcAft>
            </a:pPr>
            <a:r>
              <a:rPr lang="en-US" sz="2000" b="1" dirty="0">
                <a:solidFill>
                  <a:schemeClr val="accent1"/>
                </a:solidFill>
                <a:latin typeface="+mj-lt"/>
              </a:rPr>
              <a:t>@</a:t>
            </a:r>
            <a:r>
              <a:rPr lang="en-US" sz="2000" b="1" dirty="0" err="1">
                <a:solidFill>
                  <a:schemeClr val="accent1"/>
                </a:solidFill>
                <a:latin typeface="+mj-lt"/>
              </a:rPr>
              <a:t>odata.nextLink</a:t>
            </a:r>
            <a:endParaRPr lang="en-US" sz="2000" b="1" dirty="0">
              <a:solidFill>
                <a:schemeClr val="accent1"/>
              </a:solidFill>
              <a:latin typeface="+mj-lt"/>
            </a:endParaRPr>
          </a:p>
          <a:p>
            <a:pPr>
              <a:lnSpc>
                <a:spcPct val="90000"/>
              </a:lnSpc>
              <a:spcBef>
                <a:spcPts val="600"/>
              </a:spcBef>
              <a:spcAft>
                <a:spcPts val="300"/>
              </a:spcAft>
            </a:pPr>
            <a:r>
              <a:rPr lang="en-US" sz="1600" dirty="0"/>
              <a:t>The $select query parameter from the </a:t>
            </a:r>
            <a:r>
              <a:rPr lang="en-US" sz="1600" dirty="0" err="1"/>
              <a:t>intial</a:t>
            </a:r>
            <a:r>
              <a:rPr lang="en-US" sz="1600" dirty="0"/>
              <a:t> request is encoded into the </a:t>
            </a:r>
            <a:r>
              <a:rPr lang="en-US" sz="1600" dirty="0" err="1"/>
              <a:t>nextLink</a:t>
            </a:r>
            <a:r>
              <a:rPr lang="en-US" sz="1600" dirty="0"/>
              <a:t> URL</a:t>
            </a:r>
          </a:p>
          <a:p>
            <a:pPr>
              <a:lnSpc>
                <a:spcPct val="90000"/>
              </a:lnSpc>
              <a:spcBef>
                <a:spcPts val="600"/>
              </a:spcBef>
              <a:spcAft>
                <a:spcPts val="300"/>
              </a:spcAft>
            </a:pPr>
            <a:r>
              <a:rPr lang="en-US" sz="1600" dirty="0"/>
              <a:t>Presence of </a:t>
            </a:r>
            <a:r>
              <a:rPr lang="en-US" sz="1600" dirty="0" err="1"/>
              <a:t>nextLink</a:t>
            </a:r>
            <a:r>
              <a:rPr lang="en-US" sz="1600" dirty="0"/>
              <a:t> indicates more data is available</a:t>
            </a:r>
          </a:p>
          <a:p>
            <a:pPr>
              <a:lnSpc>
                <a:spcPct val="90000"/>
              </a:lnSpc>
              <a:spcBef>
                <a:spcPts val="1200"/>
              </a:spcBef>
              <a:spcAft>
                <a:spcPts val="300"/>
              </a:spcAft>
            </a:pPr>
            <a:r>
              <a:rPr lang="en-US" sz="2000" b="1" dirty="0">
                <a:solidFill>
                  <a:schemeClr val="accent1"/>
                </a:solidFill>
                <a:latin typeface="+mj-lt"/>
              </a:rPr>
              <a:t>@</a:t>
            </a:r>
            <a:r>
              <a:rPr lang="en-US" sz="2000" b="1" dirty="0" err="1">
                <a:solidFill>
                  <a:schemeClr val="accent1"/>
                </a:solidFill>
                <a:latin typeface="+mj-lt"/>
              </a:rPr>
              <a:t>odata.deltaLink</a:t>
            </a:r>
            <a:endParaRPr lang="en-US" sz="2000" b="1" dirty="0">
              <a:solidFill>
                <a:schemeClr val="accent1"/>
              </a:solidFill>
              <a:latin typeface="+mj-lt"/>
            </a:endParaRPr>
          </a:p>
          <a:p>
            <a:pPr>
              <a:lnSpc>
                <a:spcPct val="90000"/>
              </a:lnSpc>
              <a:spcBef>
                <a:spcPts val="600"/>
              </a:spcBef>
              <a:spcAft>
                <a:spcPts val="300"/>
              </a:spcAft>
            </a:pPr>
            <a:r>
              <a:rPr lang="en-US" sz="1600" dirty="0"/>
              <a:t>Presence of </a:t>
            </a:r>
            <a:r>
              <a:rPr lang="en-US" sz="1600" dirty="0" err="1"/>
              <a:t>deltaLink</a:t>
            </a:r>
            <a:r>
              <a:rPr lang="en-US" sz="1600" dirty="0"/>
              <a:t> indicates no more data to be returned</a:t>
            </a:r>
          </a:p>
          <a:p>
            <a:pPr>
              <a:lnSpc>
                <a:spcPct val="90000"/>
              </a:lnSpc>
              <a:spcBef>
                <a:spcPts val="600"/>
              </a:spcBef>
              <a:spcAft>
                <a:spcPts val="300"/>
              </a:spcAft>
            </a:pPr>
            <a:r>
              <a:rPr lang="en-US" sz="1600" dirty="0"/>
              <a:t>Contains </a:t>
            </a:r>
            <a:r>
              <a:rPr lang="en-US" sz="1600" dirty="0" err="1"/>
              <a:t>deltaToken</a:t>
            </a:r>
            <a:r>
              <a:rPr lang="en-US" sz="1600" dirty="0"/>
              <a:t>, save this for future queries</a:t>
            </a:r>
          </a:p>
          <a:p>
            <a:pPr>
              <a:lnSpc>
                <a:spcPct val="90000"/>
              </a:lnSpc>
              <a:spcBef>
                <a:spcPts val="600"/>
              </a:spcBef>
              <a:spcAft>
                <a:spcPts val="300"/>
              </a:spcAft>
            </a:pPr>
            <a:r>
              <a:rPr lang="en-US" sz="1600" dirty="0"/>
              <a:t>If no changes have occurred, the same </a:t>
            </a:r>
            <a:r>
              <a:rPr lang="en-US" sz="1600" dirty="0" err="1"/>
              <a:t>deltaToken</a:t>
            </a:r>
            <a:r>
              <a:rPr lang="en-US" sz="1600" dirty="0"/>
              <a:t> is returned with no results</a:t>
            </a:r>
          </a:p>
        </p:txBody>
      </p:sp>
      <p:sp>
        <p:nvSpPr>
          <p:cNvPr id="17" name="Rectangle 16">
            <a:extLst>
              <a:ext uri="{FF2B5EF4-FFF2-40B4-BE49-F238E27FC236}">
                <a16:creationId xmlns:a16="http://schemas.microsoft.com/office/drawing/2014/main" id="{410037D3-1641-42D2-9D23-1978FC3B6BDA}"/>
              </a:ext>
            </a:extLst>
          </p:cNvPr>
          <p:cNvSpPr/>
          <p:nvPr/>
        </p:nvSpPr>
        <p:spPr bwMode="auto">
          <a:xfrm>
            <a:off x="9758455" y="5852160"/>
            <a:ext cx="995680" cy="1142365"/>
          </a:xfrm>
          <a:prstGeom prst="rect">
            <a:avLst/>
          </a:prstGeom>
          <a:solidFill>
            <a:srgbClr val="0B0B0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Placeholder 6">
            <a:extLst>
              <a:ext uri="{FF2B5EF4-FFF2-40B4-BE49-F238E27FC236}">
                <a16:creationId xmlns:a16="http://schemas.microsoft.com/office/drawing/2014/main" id="{047D58C2-B57C-4F25-A498-F8D98D19AD57}"/>
              </a:ext>
            </a:extLst>
          </p:cNvPr>
          <p:cNvPicPr>
            <a:picLocks noChangeAspect="1"/>
          </p:cNvPicPr>
          <p:nvPr/>
        </p:nvPicPr>
        <p:blipFill rotWithShape="1">
          <a:blip r:embed="rId4"/>
          <a:srcRect l="721" t="37146" r="10888" b="22458"/>
          <a:stretch/>
        </p:blipFill>
        <p:spPr>
          <a:xfrm>
            <a:off x="6653545" y="3184250"/>
            <a:ext cx="5782930" cy="2885662"/>
          </a:xfrm>
          <a:prstGeom prst="rect">
            <a:avLst/>
          </a:prstGeom>
        </p:spPr>
      </p:pic>
      <p:pic>
        <p:nvPicPr>
          <p:cNvPr id="11" name="Picture Placeholder 6">
            <a:extLst>
              <a:ext uri="{FF2B5EF4-FFF2-40B4-BE49-F238E27FC236}">
                <a16:creationId xmlns:a16="http://schemas.microsoft.com/office/drawing/2014/main" id="{CCF4E15D-89D8-4377-AD06-56642195957C}"/>
              </a:ext>
            </a:extLst>
          </p:cNvPr>
          <p:cNvPicPr>
            <a:picLocks noChangeAspect="1"/>
          </p:cNvPicPr>
          <p:nvPr/>
        </p:nvPicPr>
        <p:blipFill rotWithShape="1">
          <a:blip r:embed="rId4"/>
          <a:srcRect l="721" t="484" r="10888" b="84883"/>
          <a:stretch/>
        </p:blipFill>
        <p:spPr>
          <a:xfrm>
            <a:off x="6653545" y="2138934"/>
            <a:ext cx="5782930" cy="1045316"/>
          </a:xfrm>
          <a:prstGeom prst="rect">
            <a:avLst/>
          </a:prstGeom>
        </p:spPr>
      </p:pic>
    </p:spTree>
    <p:extLst>
      <p:ext uri="{BB962C8B-B14F-4D97-AF65-F5344CB8AC3E}">
        <p14:creationId xmlns:p14="http://schemas.microsoft.com/office/powerpoint/2010/main" val="109741288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5138" y="632779"/>
            <a:ext cx="11533187" cy="410369"/>
          </a:xfrm>
        </p:spPr>
        <p:txBody>
          <a:bodyPr/>
          <a:lstStyle/>
          <a:p>
            <a:r>
              <a:rPr lang="en-US" dirty="0"/>
              <a:t>Typical call pattern to track changes in a resource collection</a:t>
            </a:r>
          </a:p>
        </p:txBody>
      </p:sp>
      <p:grpSp>
        <p:nvGrpSpPr>
          <p:cNvPr id="5" name="Group 4">
            <a:extLst>
              <a:ext uri="{FF2B5EF4-FFF2-40B4-BE49-F238E27FC236}">
                <a16:creationId xmlns:a16="http://schemas.microsoft.com/office/drawing/2014/main" id="{26095C17-3A6C-48AC-9C8C-7659EE792D85}"/>
              </a:ext>
            </a:extLst>
          </p:cNvPr>
          <p:cNvGrpSpPr/>
          <p:nvPr/>
        </p:nvGrpSpPr>
        <p:grpSpPr>
          <a:xfrm>
            <a:off x="377172" y="1602186"/>
            <a:ext cx="11808190" cy="4885004"/>
            <a:chOff x="377172" y="1729507"/>
            <a:chExt cx="11808190" cy="4885004"/>
          </a:xfrm>
        </p:grpSpPr>
        <p:sp>
          <p:nvSpPr>
            <p:cNvPr id="26" name="Rectangle 25">
              <a:extLst>
                <a:ext uri="{FF2B5EF4-FFF2-40B4-BE49-F238E27FC236}">
                  <a16:creationId xmlns:a16="http://schemas.microsoft.com/office/drawing/2014/main" id="{62BE7367-AFF7-4F29-8401-A6C8E602F6A9}"/>
                </a:ext>
              </a:extLst>
            </p:cNvPr>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28" name="Rectangle 27">
              <a:extLst>
                <a:ext uri="{FF2B5EF4-FFF2-40B4-BE49-F238E27FC236}">
                  <a16:creationId xmlns:a16="http://schemas.microsoft.com/office/drawing/2014/main" id="{488567E9-FBE3-4061-8755-8E205F982E5D}"/>
                </a:ext>
              </a:extLst>
            </p:cNvPr>
            <p:cNvSpPr/>
            <p:nvPr/>
          </p:nvSpPr>
          <p:spPr bwMode="auto">
            <a:xfrm>
              <a:off x="9372600" y="1731773"/>
              <a:ext cx="2812762"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https://graph.microsoft.com/v1.0</a:t>
              </a:r>
            </a:p>
          </p:txBody>
        </p:sp>
        <p:cxnSp>
          <p:nvCxnSpPr>
            <p:cNvPr id="32" name="Straight Connector 31">
              <a:extLst>
                <a:ext uri="{FF2B5EF4-FFF2-40B4-BE49-F238E27FC236}">
                  <a16:creationId xmlns:a16="http://schemas.microsoft.com/office/drawing/2014/main" id="{854E37B4-2C0F-4584-8378-2FE7934C8AD1}"/>
                </a:ext>
              </a:extLst>
            </p:cNvPr>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7688831-ED86-4A0C-AED9-4E641E792097}"/>
                </a:ext>
              </a:extLst>
            </p:cNvPr>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49B3C94C-D917-4F5A-9FDB-8CD51C75FC3B}"/>
                </a:ext>
              </a:extLst>
            </p:cNvPr>
            <p:cNvCxnSpPr>
              <a:cxnSpLocks/>
            </p:cNvCxnSpPr>
            <p:nvPr/>
          </p:nvCxnSpPr>
          <p:spPr>
            <a:xfrm>
              <a:off x="783423" y="3893706"/>
              <a:ext cx="10762289"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997527C-008F-4CE7-8BCE-AC2F551B10A5}"/>
                </a:ext>
              </a:extLst>
            </p:cNvPr>
            <p:cNvCxnSpPr>
              <a:cxnSpLocks/>
            </p:cNvCxnSpPr>
            <p:nvPr/>
          </p:nvCxnSpPr>
          <p:spPr>
            <a:xfrm>
              <a:off x="783423" y="2553206"/>
              <a:ext cx="10762289"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41FAFAC6-8932-4535-A4FA-F45E1965D755}"/>
                </a:ext>
              </a:extLst>
            </p:cNvPr>
            <p:cNvCxnSpPr>
              <a:cxnSpLocks/>
            </p:cNvCxnSpPr>
            <p:nvPr/>
          </p:nvCxnSpPr>
          <p:spPr>
            <a:xfrm>
              <a:off x="939159" y="2749937"/>
              <a:ext cx="10606553"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52A4C3D3-7B34-4C3F-9F82-51FC90FBF36D}"/>
                </a:ext>
              </a:extLst>
            </p:cNvPr>
            <p:cNvCxnSpPr>
              <a:cxnSpLocks/>
            </p:cNvCxnSpPr>
            <p:nvPr/>
          </p:nvCxnSpPr>
          <p:spPr>
            <a:xfrm>
              <a:off x="861374" y="4041517"/>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94483D46-096F-462E-BB03-54DD3F33208D}"/>
                </a:ext>
              </a:extLst>
            </p:cNvPr>
            <p:cNvSpPr/>
            <p:nvPr/>
          </p:nvSpPr>
          <p:spPr bwMode="auto">
            <a:xfrm>
              <a:off x="783423" y="4873631"/>
              <a:ext cx="10762289" cy="33401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gradFill>
                    <a:gsLst>
                      <a:gs pos="0">
                        <a:srgbClr val="FFFFFF"/>
                      </a:gs>
                      <a:gs pos="100000">
                        <a:srgbClr val="FFFFFF"/>
                      </a:gs>
                    </a:gsLst>
                    <a:lin ang="5400000" scaled="0"/>
                  </a:gradFill>
                  <a:latin typeface="+mj-lt"/>
                  <a:ea typeface="Segoe UI" pitchFamily="34" charset="0"/>
                  <a:cs typeface="Segoe UI" pitchFamily="34" charset="0"/>
                </a:rPr>
                <a:t>Sometime later</a:t>
              </a:r>
            </a:p>
          </p:txBody>
        </p:sp>
        <p:cxnSp>
          <p:nvCxnSpPr>
            <p:cNvPr id="46" name="Straight Arrow Connector 45">
              <a:extLst>
                <a:ext uri="{FF2B5EF4-FFF2-40B4-BE49-F238E27FC236}">
                  <a16:creationId xmlns:a16="http://schemas.microsoft.com/office/drawing/2014/main" id="{E96E1A14-5518-4E20-84F9-32623D854BEB}"/>
                </a:ext>
              </a:extLst>
            </p:cNvPr>
            <p:cNvCxnSpPr/>
            <p:nvPr/>
          </p:nvCxnSpPr>
          <p:spPr>
            <a:xfrm>
              <a:off x="783423" y="5799459"/>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3024D270-C9E7-4DB6-AF32-084F47228BA3}"/>
                </a:ext>
              </a:extLst>
            </p:cNvPr>
            <p:cNvCxnSpPr>
              <a:cxnSpLocks/>
            </p:cNvCxnSpPr>
            <p:nvPr/>
          </p:nvCxnSpPr>
          <p:spPr>
            <a:xfrm>
              <a:off x="861374" y="5982635"/>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A4AB12BC-38A4-45C1-B0D1-6405A2329ECA}"/>
                </a:ext>
              </a:extLst>
            </p:cNvPr>
            <p:cNvSpPr txBox="1"/>
            <p:nvPr/>
          </p:nvSpPr>
          <p:spPr>
            <a:xfrm>
              <a:off x="3990206" y="2802253"/>
              <a:ext cx="6468950" cy="594009"/>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rPr>
                <a:t>{“@</a:t>
              </a:r>
              <a:r>
                <a:rPr lang="en-US" sz="1200" b="1" dirty="0">
                  <a:solidFill>
                    <a:schemeClr val="tx2"/>
                  </a:solidFill>
                </a:rPr>
                <a:t>odata.</a:t>
              </a:r>
              <a:r>
                <a:rPr lang="en-US" sz="1200" b="1" dirty="0" err="1">
                  <a:solidFill>
                    <a:schemeClr val="tx2"/>
                  </a:solidFill>
                </a:rPr>
                <a:t>nextLink</a:t>
              </a:r>
              <a:r>
                <a:rPr lang="en-US" sz="1200" dirty="0">
                  <a:solidFill>
                    <a:schemeClr val="tx2"/>
                  </a:solidFill>
                </a:rPr>
                <a:t>”:”https://graph.Microsoft.com/v1.0/{resource}/delta?$</a:t>
              </a:r>
              <a:r>
                <a:rPr lang="en-US" sz="1200" b="1" dirty="0" err="1">
                  <a:solidFill>
                    <a:schemeClr val="tx2"/>
                  </a:solidFill>
                </a:rPr>
                <a:t>skipToken</a:t>
              </a:r>
              <a:r>
                <a:rPr lang="en-US" sz="1200" dirty="0">
                  <a:solidFill>
                    <a:schemeClr val="tx2"/>
                  </a:solidFill>
                </a:rPr>
                <a:t>=ABC”,</a:t>
              </a:r>
            </a:p>
            <a:p>
              <a:pPr>
                <a:lnSpc>
                  <a:spcPct val="90000"/>
                </a:lnSpc>
                <a:spcAft>
                  <a:spcPts val="600"/>
                </a:spcAft>
              </a:pPr>
              <a:r>
                <a:rPr lang="en-US" sz="1200" dirty="0">
                  <a:solidFill>
                    <a:schemeClr val="tx2"/>
                  </a:solidFill>
                </a:rPr>
                <a:t> “value”:[{“id”:”1”,”displayName”:”foo”}, {“id”:”2”,”displayName”:”bar”}]}</a:t>
              </a:r>
            </a:p>
          </p:txBody>
        </p:sp>
        <p:sp>
          <p:nvSpPr>
            <p:cNvPr id="62" name="TextBox 61">
              <a:extLst>
                <a:ext uri="{FF2B5EF4-FFF2-40B4-BE49-F238E27FC236}">
                  <a16:creationId xmlns:a16="http://schemas.microsoft.com/office/drawing/2014/main" id="{BCC3CEDC-7C29-4BC1-8393-69E47236D8B7}"/>
                </a:ext>
              </a:extLst>
            </p:cNvPr>
            <p:cNvSpPr txBox="1"/>
            <p:nvPr/>
          </p:nvSpPr>
          <p:spPr>
            <a:xfrm>
              <a:off x="1156061" y="2220140"/>
              <a:ext cx="2931636"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/{resource}/delta?$select=</a:t>
              </a:r>
              <a:r>
                <a:rPr lang="en-US" sz="1200" i="1" dirty="0" err="1">
                  <a:solidFill>
                    <a:schemeClr val="tx2"/>
                  </a:solidFill>
                </a:rPr>
                <a:t>id,displayName</a:t>
              </a:r>
              <a:endParaRPr lang="en-US" sz="1200" i="1" dirty="0">
                <a:solidFill>
                  <a:schemeClr val="tx2"/>
                </a:solidFill>
              </a:endParaRPr>
            </a:p>
          </p:txBody>
        </p:sp>
        <p:grpSp>
          <p:nvGrpSpPr>
            <p:cNvPr id="64" name="Group 63">
              <a:extLst>
                <a:ext uri="{FF2B5EF4-FFF2-40B4-BE49-F238E27FC236}">
                  <a16:creationId xmlns:a16="http://schemas.microsoft.com/office/drawing/2014/main" id="{D28152C3-C689-456A-9C67-7FA4BA3B4131}"/>
                </a:ext>
              </a:extLst>
            </p:cNvPr>
            <p:cNvGrpSpPr/>
            <p:nvPr/>
          </p:nvGrpSpPr>
          <p:grpSpPr>
            <a:xfrm>
              <a:off x="5100704" y="4776838"/>
              <a:ext cx="527602" cy="527600"/>
              <a:chOff x="4963878" y="4740417"/>
              <a:chExt cx="527602" cy="527600"/>
            </a:xfrm>
          </p:grpSpPr>
          <p:sp>
            <p:nvSpPr>
              <p:cNvPr id="65" name="Oval 64">
                <a:extLst>
                  <a:ext uri="{FF2B5EF4-FFF2-40B4-BE49-F238E27FC236}">
                    <a16:creationId xmlns:a16="http://schemas.microsoft.com/office/drawing/2014/main" id="{6AB977E6-4249-4486-9D96-96A1C2018692}"/>
                  </a:ext>
                </a:extLst>
              </p:cNvPr>
              <p:cNvSpPr/>
              <p:nvPr/>
            </p:nvSpPr>
            <p:spPr bwMode="auto">
              <a:xfrm>
                <a:off x="4963878" y="4740417"/>
                <a:ext cx="527602" cy="527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6" name="Freeform 5">
                <a:extLst>
                  <a:ext uri="{FF2B5EF4-FFF2-40B4-BE49-F238E27FC236}">
                    <a16:creationId xmlns:a16="http://schemas.microsoft.com/office/drawing/2014/main" id="{4B839723-C6DA-4DB2-BBEB-5FC3DBA21828}"/>
                  </a:ext>
                </a:extLst>
              </p:cNvPr>
              <p:cNvSpPr>
                <a:spLocks noEditPoints="1"/>
              </p:cNvSpPr>
              <p:nvPr/>
            </p:nvSpPr>
            <p:spPr bwMode="auto">
              <a:xfrm>
                <a:off x="5052442" y="4839181"/>
                <a:ext cx="350472" cy="330072"/>
              </a:xfrm>
              <a:custGeom>
                <a:avLst/>
                <a:gdLst>
                  <a:gd name="T0" fmla="*/ 256 w 512"/>
                  <a:gd name="T1" fmla="*/ 512 h 512"/>
                  <a:gd name="T2" fmla="*/ 188 w 512"/>
                  <a:gd name="T3" fmla="*/ 503 h 512"/>
                  <a:gd name="T4" fmla="*/ 127 w 512"/>
                  <a:gd name="T5" fmla="*/ 478 h 512"/>
                  <a:gd name="T6" fmla="*/ 75 w 512"/>
                  <a:gd name="T7" fmla="*/ 438 h 512"/>
                  <a:gd name="T8" fmla="*/ 35 w 512"/>
                  <a:gd name="T9" fmla="*/ 386 h 512"/>
                  <a:gd name="T10" fmla="*/ 10 w 512"/>
                  <a:gd name="T11" fmla="*/ 324 h 512"/>
                  <a:gd name="T12" fmla="*/ 0 w 512"/>
                  <a:gd name="T13" fmla="*/ 256 h 512"/>
                  <a:gd name="T14" fmla="*/ 10 w 512"/>
                  <a:gd name="T15" fmla="*/ 188 h 512"/>
                  <a:gd name="T16" fmla="*/ 35 w 512"/>
                  <a:gd name="T17" fmla="*/ 127 h 512"/>
                  <a:gd name="T18" fmla="*/ 75 w 512"/>
                  <a:gd name="T19" fmla="*/ 75 h 512"/>
                  <a:gd name="T20" fmla="*/ 127 w 512"/>
                  <a:gd name="T21" fmla="*/ 35 h 512"/>
                  <a:gd name="T22" fmla="*/ 188 w 512"/>
                  <a:gd name="T23" fmla="*/ 10 h 512"/>
                  <a:gd name="T24" fmla="*/ 256 w 512"/>
                  <a:gd name="T25" fmla="*/ 0 h 512"/>
                  <a:gd name="T26" fmla="*/ 324 w 512"/>
                  <a:gd name="T27" fmla="*/ 10 h 512"/>
                  <a:gd name="T28" fmla="*/ 386 w 512"/>
                  <a:gd name="T29" fmla="*/ 35 h 512"/>
                  <a:gd name="T30" fmla="*/ 438 w 512"/>
                  <a:gd name="T31" fmla="*/ 75 h 512"/>
                  <a:gd name="T32" fmla="*/ 478 w 512"/>
                  <a:gd name="T33" fmla="*/ 127 h 512"/>
                  <a:gd name="T34" fmla="*/ 503 w 512"/>
                  <a:gd name="T35" fmla="*/ 188 h 512"/>
                  <a:gd name="T36" fmla="*/ 512 w 512"/>
                  <a:gd name="T37" fmla="*/ 256 h 512"/>
                  <a:gd name="T38" fmla="*/ 503 w 512"/>
                  <a:gd name="T39" fmla="*/ 325 h 512"/>
                  <a:gd name="T40" fmla="*/ 478 w 512"/>
                  <a:gd name="T41" fmla="*/ 386 h 512"/>
                  <a:gd name="T42" fmla="*/ 438 w 512"/>
                  <a:gd name="T43" fmla="*/ 438 h 512"/>
                  <a:gd name="T44" fmla="*/ 386 w 512"/>
                  <a:gd name="T45" fmla="*/ 478 h 512"/>
                  <a:gd name="T46" fmla="*/ 324 w 512"/>
                  <a:gd name="T47" fmla="*/ 503 h 512"/>
                  <a:gd name="T48" fmla="*/ 256 w 512"/>
                  <a:gd name="T49" fmla="*/ 512 h 512"/>
                  <a:gd name="T50" fmla="*/ 256 w 512"/>
                  <a:gd name="T51" fmla="*/ 32 h 512"/>
                  <a:gd name="T52" fmla="*/ 197 w 512"/>
                  <a:gd name="T53" fmla="*/ 40 h 512"/>
                  <a:gd name="T54" fmla="*/ 144 w 512"/>
                  <a:gd name="T55" fmla="*/ 63 h 512"/>
                  <a:gd name="T56" fmla="*/ 98 w 512"/>
                  <a:gd name="T57" fmla="*/ 98 h 512"/>
                  <a:gd name="T58" fmla="*/ 63 w 512"/>
                  <a:gd name="T59" fmla="*/ 144 h 512"/>
                  <a:gd name="T60" fmla="*/ 40 w 512"/>
                  <a:gd name="T61" fmla="*/ 197 h 512"/>
                  <a:gd name="T62" fmla="*/ 32 w 512"/>
                  <a:gd name="T63" fmla="*/ 256 h 512"/>
                  <a:gd name="T64" fmla="*/ 40 w 512"/>
                  <a:gd name="T65" fmla="*/ 316 h 512"/>
                  <a:gd name="T66" fmla="*/ 63 w 512"/>
                  <a:gd name="T67" fmla="*/ 369 h 512"/>
                  <a:gd name="T68" fmla="*/ 98 w 512"/>
                  <a:gd name="T69" fmla="*/ 415 h 512"/>
                  <a:gd name="T70" fmla="*/ 144 w 512"/>
                  <a:gd name="T71" fmla="*/ 450 h 512"/>
                  <a:gd name="T72" fmla="*/ 197 w 512"/>
                  <a:gd name="T73" fmla="*/ 472 h 512"/>
                  <a:gd name="T74" fmla="*/ 256 w 512"/>
                  <a:gd name="T75" fmla="*/ 480 h 512"/>
                  <a:gd name="T76" fmla="*/ 316 w 512"/>
                  <a:gd name="T77" fmla="*/ 472 h 512"/>
                  <a:gd name="T78" fmla="*/ 369 w 512"/>
                  <a:gd name="T79" fmla="*/ 450 h 512"/>
                  <a:gd name="T80" fmla="*/ 415 w 512"/>
                  <a:gd name="T81" fmla="*/ 415 h 512"/>
                  <a:gd name="T82" fmla="*/ 450 w 512"/>
                  <a:gd name="T83" fmla="*/ 369 h 512"/>
                  <a:gd name="T84" fmla="*/ 472 w 512"/>
                  <a:gd name="T85" fmla="*/ 316 h 512"/>
                  <a:gd name="T86" fmla="*/ 480 w 512"/>
                  <a:gd name="T87" fmla="*/ 256 h 512"/>
                  <a:gd name="T88" fmla="*/ 472 w 512"/>
                  <a:gd name="T89" fmla="*/ 197 h 512"/>
                  <a:gd name="T90" fmla="*/ 450 w 512"/>
                  <a:gd name="T91" fmla="*/ 144 h 512"/>
                  <a:gd name="T92" fmla="*/ 415 w 512"/>
                  <a:gd name="T93" fmla="*/ 98 h 512"/>
                  <a:gd name="T94" fmla="*/ 369 w 512"/>
                  <a:gd name="T95" fmla="*/ 63 h 512"/>
                  <a:gd name="T96" fmla="*/ 316 w 512"/>
                  <a:gd name="T97" fmla="*/ 40 h 512"/>
                  <a:gd name="T98" fmla="*/ 256 w 512"/>
                  <a:gd name="T99" fmla="*/ 32 h 512"/>
                  <a:gd name="T100" fmla="*/ 256 w 512"/>
                  <a:gd name="T101" fmla="*/ 256 h 512"/>
                  <a:gd name="T102" fmla="*/ 256 w 512"/>
                  <a:gd name="T103" fmla="*/ 96 h 512"/>
                  <a:gd name="T104" fmla="*/ 224 w 512"/>
                  <a:gd name="T105" fmla="*/ 96 h 512"/>
                  <a:gd name="T106" fmla="*/ 224 w 512"/>
                  <a:gd name="T107" fmla="*/ 288 h 512"/>
                  <a:gd name="T108" fmla="*/ 352 w 512"/>
                  <a:gd name="T109" fmla="*/ 288 h 512"/>
                  <a:gd name="T110" fmla="*/ 352 w 512"/>
                  <a:gd name="T111" fmla="*/ 256 h 512"/>
                  <a:gd name="T112" fmla="*/ 256 w 512"/>
                  <a:gd name="T11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512"/>
                    </a:moveTo>
                    <a:cubicBezTo>
                      <a:pt x="233" y="512"/>
                      <a:pt x="210" y="509"/>
                      <a:pt x="188" y="503"/>
                    </a:cubicBezTo>
                    <a:cubicBezTo>
                      <a:pt x="167" y="497"/>
                      <a:pt x="146" y="489"/>
                      <a:pt x="127" y="478"/>
                    </a:cubicBezTo>
                    <a:cubicBezTo>
                      <a:pt x="108" y="467"/>
                      <a:pt x="91" y="453"/>
                      <a:pt x="75" y="438"/>
                    </a:cubicBezTo>
                    <a:cubicBezTo>
                      <a:pt x="60" y="422"/>
                      <a:pt x="46" y="405"/>
                      <a:pt x="35" y="386"/>
                    </a:cubicBezTo>
                    <a:cubicBezTo>
                      <a:pt x="24" y="367"/>
                      <a:pt x="16" y="346"/>
                      <a:pt x="10" y="324"/>
                    </a:cubicBezTo>
                    <a:cubicBezTo>
                      <a:pt x="4" y="303"/>
                      <a:pt x="0" y="280"/>
                      <a:pt x="0" y="256"/>
                    </a:cubicBezTo>
                    <a:cubicBezTo>
                      <a:pt x="0" y="233"/>
                      <a:pt x="4" y="210"/>
                      <a:pt x="10" y="188"/>
                    </a:cubicBezTo>
                    <a:cubicBezTo>
                      <a:pt x="16" y="167"/>
                      <a:pt x="24" y="146"/>
                      <a:pt x="35" y="127"/>
                    </a:cubicBezTo>
                    <a:cubicBezTo>
                      <a:pt x="46" y="108"/>
                      <a:pt x="60" y="91"/>
                      <a:pt x="75" y="75"/>
                    </a:cubicBezTo>
                    <a:cubicBezTo>
                      <a:pt x="91" y="60"/>
                      <a:pt x="108" y="46"/>
                      <a:pt x="127" y="35"/>
                    </a:cubicBezTo>
                    <a:cubicBezTo>
                      <a:pt x="146" y="24"/>
                      <a:pt x="167" y="16"/>
                      <a:pt x="188" y="10"/>
                    </a:cubicBezTo>
                    <a:cubicBezTo>
                      <a:pt x="210" y="4"/>
                      <a:pt x="233" y="0"/>
                      <a:pt x="256" y="0"/>
                    </a:cubicBezTo>
                    <a:cubicBezTo>
                      <a:pt x="280" y="0"/>
                      <a:pt x="303" y="4"/>
                      <a:pt x="324" y="10"/>
                    </a:cubicBezTo>
                    <a:cubicBezTo>
                      <a:pt x="346" y="16"/>
                      <a:pt x="367" y="24"/>
                      <a:pt x="386" y="35"/>
                    </a:cubicBezTo>
                    <a:cubicBezTo>
                      <a:pt x="405" y="46"/>
                      <a:pt x="422" y="60"/>
                      <a:pt x="438" y="75"/>
                    </a:cubicBezTo>
                    <a:cubicBezTo>
                      <a:pt x="453" y="91"/>
                      <a:pt x="467" y="108"/>
                      <a:pt x="478" y="127"/>
                    </a:cubicBezTo>
                    <a:cubicBezTo>
                      <a:pt x="489" y="146"/>
                      <a:pt x="497" y="167"/>
                      <a:pt x="503" y="188"/>
                    </a:cubicBezTo>
                    <a:cubicBezTo>
                      <a:pt x="509" y="210"/>
                      <a:pt x="512" y="233"/>
                      <a:pt x="512" y="256"/>
                    </a:cubicBezTo>
                    <a:cubicBezTo>
                      <a:pt x="512" y="280"/>
                      <a:pt x="509" y="303"/>
                      <a:pt x="503" y="325"/>
                    </a:cubicBezTo>
                    <a:cubicBezTo>
                      <a:pt x="497" y="346"/>
                      <a:pt x="489" y="367"/>
                      <a:pt x="478" y="386"/>
                    </a:cubicBezTo>
                    <a:cubicBezTo>
                      <a:pt x="467" y="405"/>
                      <a:pt x="453" y="422"/>
                      <a:pt x="438" y="438"/>
                    </a:cubicBezTo>
                    <a:cubicBezTo>
                      <a:pt x="422" y="453"/>
                      <a:pt x="405" y="467"/>
                      <a:pt x="386" y="478"/>
                    </a:cubicBezTo>
                    <a:cubicBezTo>
                      <a:pt x="367" y="489"/>
                      <a:pt x="346" y="497"/>
                      <a:pt x="324" y="503"/>
                    </a:cubicBezTo>
                    <a:cubicBezTo>
                      <a:pt x="303" y="509"/>
                      <a:pt x="280" y="512"/>
                      <a:pt x="256" y="512"/>
                    </a:cubicBezTo>
                    <a:close/>
                    <a:moveTo>
                      <a:pt x="256" y="32"/>
                    </a:moveTo>
                    <a:cubicBezTo>
                      <a:pt x="236" y="32"/>
                      <a:pt x="216" y="35"/>
                      <a:pt x="197" y="40"/>
                    </a:cubicBezTo>
                    <a:cubicBezTo>
                      <a:pt x="178" y="46"/>
                      <a:pt x="160" y="53"/>
                      <a:pt x="144" y="63"/>
                    </a:cubicBezTo>
                    <a:cubicBezTo>
                      <a:pt x="127" y="73"/>
                      <a:pt x="112" y="85"/>
                      <a:pt x="98" y="98"/>
                    </a:cubicBezTo>
                    <a:cubicBezTo>
                      <a:pt x="85" y="112"/>
                      <a:pt x="73" y="127"/>
                      <a:pt x="63" y="144"/>
                    </a:cubicBezTo>
                    <a:cubicBezTo>
                      <a:pt x="53" y="160"/>
                      <a:pt x="46" y="178"/>
                      <a:pt x="40" y="197"/>
                    </a:cubicBezTo>
                    <a:cubicBezTo>
                      <a:pt x="35" y="216"/>
                      <a:pt x="32" y="236"/>
                      <a:pt x="32" y="256"/>
                    </a:cubicBezTo>
                    <a:cubicBezTo>
                      <a:pt x="32" y="277"/>
                      <a:pt x="35" y="297"/>
                      <a:pt x="40" y="316"/>
                    </a:cubicBezTo>
                    <a:cubicBezTo>
                      <a:pt x="46" y="335"/>
                      <a:pt x="53" y="353"/>
                      <a:pt x="63" y="369"/>
                    </a:cubicBezTo>
                    <a:cubicBezTo>
                      <a:pt x="73" y="386"/>
                      <a:pt x="85" y="401"/>
                      <a:pt x="98" y="415"/>
                    </a:cubicBezTo>
                    <a:cubicBezTo>
                      <a:pt x="112" y="428"/>
                      <a:pt x="127" y="440"/>
                      <a:pt x="144" y="450"/>
                    </a:cubicBezTo>
                    <a:cubicBezTo>
                      <a:pt x="160" y="460"/>
                      <a:pt x="178" y="467"/>
                      <a:pt x="197" y="472"/>
                    </a:cubicBezTo>
                    <a:cubicBezTo>
                      <a:pt x="216" y="478"/>
                      <a:pt x="236" y="480"/>
                      <a:pt x="256" y="480"/>
                    </a:cubicBezTo>
                    <a:cubicBezTo>
                      <a:pt x="277" y="480"/>
                      <a:pt x="297" y="478"/>
                      <a:pt x="316" y="472"/>
                    </a:cubicBezTo>
                    <a:cubicBezTo>
                      <a:pt x="335" y="467"/>
                      <a:pt x="353" y="460"/>
                      <a:pt x="369" y="450"/>
                    </a:cubicBezTo>
                    <a:cubicBezTo>
                      <a:pt x="386" y="440"/>
                      <a:pt x="401" y="428"/>
                      <a:pt x="415" y="415"/>
                    </a:cubicBezTo>
                    <a:cubicBezTo>
                      <a:pt x="428" y="401"/>
                      <a:pt x="440" y="386"/>
                      <a:pt x="450" y="369"/>
                    </a:cubicBezTo>
                    <a:cubicBezTo>
                      <a:pt x="460" y="353"/>
                      <a:pt x="467" y="335"/>
                      <a:pt x="472" y="316"/>
                    </a:cubicBezTo>
                    <a:cubicBezTo>
                      <a:pt x="478" y="297"/>
                      <a:pt x="480" y="277"/>
                      <a:pt x="480" y="256"/>
                    </a:cubicBezTo>
                    <a:cubicBezTo>
                      <a:pt x="480" y="236"/>
                      <a:pt x="478" y="216"/>
                      <a:pt x="472" y="197"/>
                    </a:cubicBezTo>
                    <a:cubicBezTo>
                      <a:pt x="467" y="178"/>
                      <a:pt x="460" y="160"/>
                      <a:pt x="450" y="144"/>
                    </a:cubicBezTo>
                    <a:cubicBezTo>
                      <a:pt x="440" y="127"/>
                      <a:pt x="428" y="112"/>
                      <a:pt x="415" y="98"/>
                    </a:cubicBezTo>
                    <a:cubicBezTo>
                      <a:pt x="401" y="85"/>
                      <a:pt x="386" y="73"/>
                      <a:pt x="369" y="63"/>
                    </a:cubicBezTo>
                    <a:cubicBezTo>
                      <a:pt x="353" y="53"/>
                      <a:pt x="335" y="46"/>
                      <a:pt x="316" y="40"/>
                    </a:cubicBezTo>
                    <a:cubicBezTo>
                      <a:pt x="297" y="35"/>
                      <a:pt x="277" y="32"/>
                      <a:pt x="256" y="32"/>
                    </a:cubicBezTo>
                    <a:close/>
                    <a:moveTo>
                      <a:pt x="256" y="256"/>
                    </a:moveTo>
                    <a:lnTo>
                      <a:pt x="256" y="96"/>
                    </a:lnTo>
                    <a:lnTo>
                      <a:pt x="224" y="96"/>
                    </a:lnTo>
                    <a:lnTo>
                      <a:pt x="224" y="288"/>
                    </a:lnTo>
                    <a:lnTo>
                      <a:pt x="352" y="288"/>
                    </a:lnTo>
                    <a:lnTo>
                      <a:pt x="352" y="256"/>
                    </a:lnTo>
                    <a:lnTo>
                      <a:pt x="256"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7" name="TextBox 66">
              <a:extLst>
                <a:ext uri="{FF2B5EF4-FFF2-40B4-BE49-F238E27FC236}">
                  <a16:creationId xmlns:a16="http://schemas.microsoft.com/office/drawing/2014/main" id="{CA9E046D-9E05-402E-95CD-FD6DA733F3E4}"/>
                </a:ext>
              </a:extLst>
            </p:cNvPr>
            <p:cNvSpPr txBox="1"/>
            <p:nvPr/>
          </p:nvSpPr>
          <p:spPr>
            <a:xfrm>
              <a:off x="3990206" y="4075460"/>
              <a:ext cx="6406818" cy="594009"/>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rPr>
                <a:t>{“@</a:t>
              </a:r>
              <a:r>
                <a:rPr lang="en-US" sz="1200" b="1" dirty="0">
                  <a:solidFill>
                    <a:schemeClr val="tx2"/>
                  </a:solidFill>
                </a:rPr>
                <a:t>odata.</a:t>
              </a:r>
              <a:r>
                <a:rPr lang="en-US" sz="1200" b="1" dirty="0" err="1">
                  <a:solidFill>
                    <a:schemeClr val="tx2"/>
                  </a:solidFill>
                </a:rPr>
                <a:t>deltaLink</a:t>
              </a:r>
              <a:r>
                <a:rPr lang="en-US" sz="1200" dirty="0">
                  <a:solidFill>
                    <a:schemeClr val="tx2"/>
                  </a:solidFill>
                </a:rPr>
                <a:t>”:”https://graph.Microsoft.com/v1.0/{resource}/delta?$</a:t>
              </a:r>
              <a:r>
                <a:rPr lang="en-US" sz="1200" b="1" dirty="0" err="1">
                  <a:solidFill>
                    <a:schemeClr val="tx2"/>
                  </a:solidFill>
                </a:rPr>
                <a:t>deltaToken</a:t>
              </a:r>
              <a:r>
                <a:rPr lang="en-US" sz="1200" dirty="0">
                  <a:solidFill>
                    <a:schemeClr val="tx2"/>
                  </a:solidFill>
                </a:rPr>
                <a:t>=DEF”,</a:t>
              </a:r>
            </a:p>
            <a:p>
              <a:pPr>
                <a:lnSpc>
                  <a:spcPct val="90000"/>
                </a:lnSpc>
                <a:spcAft>
                  <a:spcPts val="600"/>
                </a:spcAft>
              </a:pPr>
              <a:r>
                <a:rPr lang="en-US" sz="1200" dirty="0">
                  <a:solidFill>
                    <a:schemeClr val="tx2"/>
                  </a:solidFill>
                </a:rPr>
                <a:t> “value”:[{“id”:”3”,”displayName”:”baz”}]}</a:t>
              </a:r>
            </a:p>
          </p:txBody>
        </p:sp>
        <p:sp>
          <p:nvSpPr>
            <p:cNvPr id="68" name="TextBox 67">
              <a:extLst>
                <a:ext uri="{FF2B5EF4-FFF2-40B4-BE49-F238E27FC236}">
                  <a16:creationId xmlns:a16="http://schemas.microsoft.com/office/drawing/2014/main" id="{A13EFF86-FE6B-4EB0-AC66-FB48ABDD3B04}"/>
                </a:ext>
              </a:extLst>
            </p:cNvPr>
            <p:cNvSpPr txBox="1"/>
            <p:nvPr/>
          </p:nvSpPr>
          <p:spPr>
            <a:xfrm>
              <a:off x="1156061" y="3493347"/>
              <a:ext cx="4619085"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https://graph.Microsoft.com/v1.0/{resource}/delta?$skipToken=ABC</a:t>
              </a:r>
            </a:p>
          </p:txBody>
        </p:sp>
        <p:sp>
          <p:nvSpPr>
            <p:cNvPr id="71" name="TextBox 70">
              <a:extLst>
                <a:ext uri="{FF2B5EF4-FFF2-40B4-BE49-F238E27FC236}">
                  <a16:creationId xmlns:a16="http://schemas.microsoft.com/office/drawing/2014/main" id="{170762D1-DAE9-40AB-91EB-53A12922DE1D}"/>
                </a:ext>
              </a:extLst>
            </p:cNvPr>
            <p:cNvSpPr txBox="1"/>
            <p:nvPr/>
          </p:nvSpPr>
          <p:spPr>
            <a:xfrm>
              <a:off x="3990206" y="6020502"/>
              <a:ext cx="6410025" cy="594009"/>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rPr>
                <a:t>{“@</a:t>
              </a:r>
              <a:r>
                <a:rPr lang="en-US" sz="1200" b="1" dirty="0">
                  <a:solidFill>
                    <a:schemeClr val="tx2"/>
                  </a:solidFill>
                </a:rPr>
                <a:t>odata.</a:t>
              </a:r>
              <a:r>
                <a:rPr lang="en-US" sz="1200" b="1" dirty="0" err="1">
                  <a:solidFill>
                    <a:schemeClr val="tx2"/>
                  </a:solidFill>
                </a:rPr>
                <a:t>deltaLink</a:t>
              </a:r>
              <a:r>
                <a:rPr lang="en-US" sz="1200" dirty="0">
                  <a:solidFill>
                    <a:schemeClr val="tx2"/>
                  </a:solidFill>
                </a:rPr>
                <a:t>”:”https://graph.Microsoft.com/v1.0/{resource}/delta?$</a:t>
              </a:r>
              <a:r>
                <a:rPr lang="en-US" sz="1200" b="1" dirty="0" err="1">
                  <a:solidFill>
                    <a:schemeClr val="tx2"/>
                  </a:solidFill>
                </a:rPr>
                <a:t>deltaToken</a:t>
              </a:r>
              <a:r>
                <a:rPr lang="en-US" sz="1200" dirty="0">
                  <a:solidFill>
                    <a:schemeClr val="tx2"/>
                  </a:solidFill>
                </a:rPr>
                <a:t>=XYZ”,</a:t>
              </a:r>
            </a:p>
            <a:p>
              <a:pPr>
                <a:lnSpc>
                  <a:spcPct val="90000"/>
                </a:lnSpc>
                <a:spcAft>
                  <a:spcPts val="600"/>
                </a:spcAft>
              </a:pPr>
              <a:r>
                <a:rPr lang="en-US" sz="1200" dirty="0">
                  <a:solidFill>
                    <a:schemeClr val="tx2"/>
                  </a:solidFill>
                </a:rPr>
                <a:t> “value”:[{“id”:”1”,”displayName”:”My data was updated”}]}</a:t>
              </a:r>
            </a:p>
          </p:txBody>
        </p:sp>
        <p:sp>
          <p:nvSpPr>
            <p:cNvPr id="72" name="TextBox 71">
              <a:extLst>
                <a:ext uri="{FF2B5EF4-FFF2-40B4-BE49-F238E27FC236}">
                  <a16:creationId xmlns:a16="http://schemas.microsoft.com/office/drawing/2014/main" id="{D1A01E40-68CF-4BE9-BEEA-E730109C17D7}"/>
                </a:ext>
              </a:extLst>
            </p:cNvPr>
            <p:cNvSpPr txBox="1"/>
            <p:nvPr/>
          </p:nvSpPr>
          <p:spPr>
            <a:xfrm>
              <a:off x="1156061" y="5438389"/>
              <a:ext cx="4738285"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https://graph.Microsoft.com/v1.0/{resource}/delta?$</a:t>
              </a:r>
              <a:r>
                <a:rPr lang="en-US" sz="1200" b="1" i="1" dirty="0">
                  <a:solidFill>
                    <a:schemeClr val="tx2"/>
                  </a:solidFill>
                </a:rPr>
                <a:t>deltaToken</a:t>
              </a:r>
              <a:r>
                <a:rPr lang="en-US" sz="1200" i="1" dirty="0">
                  <a:solidFill>
                    <a:schemeClr val="tx2"/>
                  </a:solidFill>
                </a:rPr>
                <a:t>=DEF</a:t>
              </a:r>
            </a:p>
          </p:txBody>
        </p:sp>
      </p:grpSp>
    </p:spTree>
    <p:extLst>
      <p:ext uri="{BB962C8B-B14F-4D97-AF65-F5344CB8AC3E}">
        <p14:creationId xmlns:p14="http://schemas.microsoft.com/office/powerpoint/2010/main" val="1647602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Placeholder 13">
            <a:extLst>
              <a:ext uri="{FF2B5EF4-FFF2-40B4-BE49-F238E27FC236}">
                <a16:creationId xmlns:a16="http://schemas.microsoft.com/office/drawing/2014/main" id="{C3EE3973-89BD-400E-A20A-0E621C749447}"/>
              </a:ext>
            </a:extLst>
          </p:cNvPr>
          <p:cNvGraphicFramePr>
            <a:graphicFrameLocks/>
          </p:cNvGraphicFramePr>
          <p:nvPr>
            <p:extLst>
              <p:ext uri="{D42A27DB-BD31-4B8C-83A1-F6EECF244321}">
                <p14:modId xmlns:p14="http://schemas.microsoft.com/office/powerpoint/2010/main" val="4098275193"/>
              </p:ext>
            </p:extLst>
          </p:nvPr>
        </p:nvGraphicFramePr>
        <p:xfrm>
          <a:off x="465138" y="1356360"/>
          <a:ext cx="11533187" cy="4648201"/>
        </p:xfrm>
        <a:graphic>
          <a:graphicData uri="http://schemas.openxmlformats.org/drawingml/2006/table">
            <a:tbl>
              <a:tblPr firstRow="1" bandRow="1">
                <a:tableStyleId>{5C22544A-7EE6-4342-B048-85BDC9FD1C3A}</a:tableStyleId>
              </a:tblPr>
              <a:tblGrid>
                <a:gridCol w="6496438">
                  <a:extLst>
                    <a:ext uri="{9D8B030D-6E8A-4147-A177-3AD203B41FA5}">
                      <a16:colId xmlns:a16="http://schemas.microsoft.com/office/drawing/2014/main" val="200505750"/>
                    </a:ext>
                  </a:extLst>
                </a:gridCol>
                <a:gridCol w="5036749">
                  <a:extLst>
                    <a:ext uri="{9D8B030D-6E8A-4147-A177-3AD203B41FA5}">
                      <a16:colId xmlns:a16="http://schemas.microsoft.com/office/drawing/2014/main" val="2560604071"/>
                    </a:ext>
                  </a:extLst>
                </a:gridCol>
              </a:tblGrid>
              <a:tr h="469573">
                <a:tc>
                  <a:txBody>
                    <a:bodyPr/>
                    <a:lstStyle/>
                    <a:p>
                      <a:pPr>
                        <a:lnSpc>
                          <a:spcPts val="1600"/>
                        </a:lnSpc>
                      </a:pPr>
                      <a:r>
                        <a:rPr lang="en-US" sz="1800" b="0" dirty="0">
                          <a:solidFill>
                            <a:schemeClr val="bg2"/>
                          </a:solidFill>
                          <a:latin typeface="+mj-lt"/>
                        </a:rPr>
                        <a:t>Resource collection</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API</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464292">
                <a:tc>
                  <a:txBody>
                    <a:bodyPr/>
                    <a:lstStyle/>
                    <a:p>
                      <a:r>
                        <a:rPr lang="en-US" sz="1600" dirty="0"/>
                        <a:t>Events in a calendar view (date range) of the primary calendar</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t>Delta function of the </a:t>
                      </a:r>
                      <a:r>
                        <a:rPr lang="en-US" sz="1600" b="1" dirty="0"/>
                        <a:t>event</a:t>
                      </a:r>
                      <a:r>
                        <a:rPr lang="en-US" sz="1600" b="0" dirty="0"/>
                        <a:t> resource</a:t>
                      </a:r>
                      <a:endParaRPr lang="en-US" sz="1600" dirty="0"/>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3557"/>
                  </a:ext>
                </a:extLst>
              </a:tr>
              <a:tr h="464292">
                <a:tc>
                  <a:txBody>
                    <a:bodyPr/>
                    <a:lstStyle/>
                    <a:p>
                      <a:r>
                        <a:rPr lang="en-US" sz="1600" dirty="0"/>
                        <a:t>Groups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t>Delta function of the </a:t>
                      </a:r>
                      <a:r>
                        <a:rPr lang="en-US" sz="1600" b="1" dirty="0"/>
                        <a:t>group</a:t>
                      </a:r>
                      <a:r>
                        <a:rPr lang="en-US" sz="1600" b="0" dirty="0"/>
                        <a:t> resource</a:t>
                      </a:r>
                      <a:endParaRPr lang="en-US" sz="1600" dirty="0"/>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91507760"/>
                  </a:ext>
                </a:extLst>
              </a:tr>
              <a:tr h="464292">
                <a:tc>
                  <a:txBody>
                    <a:bodyPr/>
                    <a:lstStyle/>
                    <a:p>
                      <a:r>
                        <a:rPr lang="en-US" sz="1600" dirty="0"/>
                        <a:t>Mail folders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t>Delta function of the </a:t>
                      </a:r>
                      <a:r>
                        <a:rPr lang="en-US" sz="1600" b="1" dirty="0" err="1"/>
                        <a:t>mailFolder</a:t>
                      </a:r>
                      <a:r>
                        <a:rPr lang="en-US" sz="1600" b="0" dirty="0"/>
                        <a:t> resource</a:t>
                      </a:r>
                      <a:endParaRPr lang="en-US" sz="1600" dirty="0"/>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95213843"/>
                  </a:ext>
                </a:extLst>
              </a:tr>
              <a:tr h="464292">
                <a:tc>
                  <a:txBody>
                    <a:bodyPr/>
                    <a:lstStyle/>
                    <a:p>
                      <a:r>
                        <a:rPr lang="en-US" sz="1600" dirty="0"/>
                        <a:t>Messages in a folder</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t>Delta function of the </a:t>
                      </a:r>
                      <a:r>
                        <a:rPr lang="en-US" sz="1600" b="1" dirty="0"/>
                        <a:t>message</a:t>
                      </a:r>
                      <a:r>
                        <a:rPr lang="en-US" sz="1600" b="0" dirty="0"/>
                        <a:t> resource</a:t>
                      </a:r>
                      <a:endParaRPr lang="en-US" sz="1600" dirty="0"/>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87081525"/>
                  </a:ext>
                </a:extLst>
              </a:tr>
              <a:tr h="464292">
                <a:tc>
                  <a:txBody>
                    <a:bodyPr/>
                    <a:lstStyle/>
                    <a:p>
                      <a:r>
                        <a:rPr lang="en-US" sz="1600" dirty="0"/>
                        <a:t>Personal contact folders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t>Delta function of the </a:t>
                      </a:r>
                      <a:r>
                        <a:rPr lang="en-US" sz="1600" b="1" dirty="0" err="1"/>
                        <a:t>contactFolder</a:t>
                      </a:r>
                      <a:r>
                        <a:rPr lang="en-US" sz="1600" b="0" dirty="0"/>
                        <a:t> resource</a:t>
                      </a:r>
                      <a:endParaRPr lang="en-US" sz="1600" dirty="0"/>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3566587"/>
                  </a:ext>
                </a:extLst>
              </a:tr>
              <a:tr h="464292">
                <a:tc>
                  <a:txBody>
                    <a:bodyPr/>
                    <a:lstStyle/>
                    <a:p>
                      <a:r>
                        <a:rPr lang="en-US" sz="1600" dirty="0"/>
                        <a:t>Personal contacts in a folder</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t>Delta function of the </a:t>
                      </a:r>
                      <a:r>
                        <a:rPr lang="en-US" sz="1600" b="1" dirty="0"/>
                        <a:t>contact</a:t>
                      </a:r>
                      <a:r>
                        <a:rPr lang="en-US" sz="1600" b="0" dirty="0"/>
                        <a:t> resource</a:t>
                      </a:r>
                      <a:endParaRPr lang="en-US" sz="1600" dirty="0"/>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86430017"/>
                  </a:ext>
                </a:extLst>
              </a:tr>
              <a:tr h="464292">
                <a:tc>
                  <a:txBody>
                    <a:bodyPr/>
                    <a:lstStyle/>
                    <a:p>
                      <a:r>
                        <a:rPr lang="en-US" sz="1600" dirty="0"/>
                        <a:t>Users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t>Delta function of the </a:t>
                      </a:r>
                      <a:r>
                        <a:rPr lang="en-US" sz="1600" b="1" dirty="0"/>
                        <a:t>user</a:t>
                      </a:r>
                      <a:r>
                        <a:rPr lang="en-US" sz="1600" b="0" dirty="0"/>
                        <a:t> resource</a:t>
                      </a:r>
                      <a:endParaRPr lang="en-US" sz="1600" dirty="0"/>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65186452"/>
                  </a:ext>
                </a:extLst>
              </a:tr>
              <a:tr h="464292">
                <a:tc>
                  <a:txBody>
                    <a:bodyPr/>
                    <a:lstStyle/>
                    <a:p>
                      <a:r>
                        <a:rPr lang="en-US" sz="1600" dirty="0"/>
                        <a:t>Drive items</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t>* Delta function of the </a:t>
                      </a:r>
                      <a:r>
                        <a:rPr lang="en-US" sz="1600" b="1" dirty="0" err="1"/>
                        <a:t>driveItem</a:t>
                      </a:r>
                      <a:r>
                        <a:rPr lang="en-US" sz="1600" b="0" dirty="0"/>
                        <a:t> resource</a:t>
                      </a:r>
                      <a:endParaRPr lang="en-US" sz="1600" dirty="0"/>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04240782"/>
                  </a:ext>
                </a:extLst>
              </a:tr>
              <a:tr h="464292">
                <a:tc>
                  <a:txBody>
                    <a:bodyPr/>
                    <a:lstStyle/>
                    <a:p>
                      <a:r>
                        <a:rPr lang="en-US" sz="1600" dirty="0"/>
                        <a:t>Events in a calendar view (date range) of the primary calendar</a:t>
                      </a:r>
                    </a:p>
                  </a:txBody>
                  <a:tcP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dirty="0"/>
                        <a:t>Delta function of the </a:t>
                      </a:r>
                      <a:r>
                        <a:rPr lang="en-US" sz="1600" b="1" dirty="0"/>
                        <a:t>event</a:t>
                      </a:r>
                      <a:r>
                        <a:rPr lang="en-US" sz="1600" b="0" dirty="0"/>
                        <a:t> resource</a:t>
                      </a:r>
                      <a:endParaRPr lang="en-US" sz="1600" dirty="0"/>
                    </a:p>
                  </a:txBody>
                  <a:tcP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8884603"/>
                  </a:ext>
                </a:extLst>
              </a:tr>
            </a:tbl>
          </a:graphicData>
        </a:graphic>
      </p:graphicFrame>
      <p:sp>
        <p:nvSpPr>
          <p:cNvPr id="3" name="Title 2">
            <a:extLst>
              <a:ext uri="{FF2B5EF4-FFF2-40B4-BE49-F238E27FC236}">
                <a16:creationId xmlns:a16="http://schemas.microsoft.com/office/drawing/2014/main" id="{C959C210-F9B0-4C85-8256-E99951E670E0}"/>
              </a:ext>
            </a:extLst>
          </p:cNvPr>
          <p:cNvSpPr>
            <a:spLocks noGrp="1"/>
          </p:cNvSpPr>
          <p:nvPr>
            <p:ph type="title"/>
          </p:nvPr>
        </p:nvSpPr>
        <p:spPr/>
        <p:txBody>
          <a:bodyPr/>
          <a:lstStyle/>
          <a:p>
            <a:r>
              <a:rPr lang="en-US" dirty="0"/>
              <a:t>Resources that support delta queries</a:t>
            </a:r>
          </a:p>
        </p:txBody>
      </p:sp>
      <p:sp>
        <p:nvSpPr>
          <p:cNvPr id="8" name="TextBox 7">
            <a:extLst>
              <a:ext uri="{FF2B5EF4-FFF2-40B4-BE49-F238E27FC236}">
                <a16:creationId xmlns:a16="http://schemas.microsoft.com/office/drawing/2014/main" id="{33F4FE41-9C59-423D-8C4D-4A065318FC0B}"/>
              </a:ext>
            </a:extLst>
          </p:cNvPr>
          <p:cNvSpPr txBox="1"/>
          <p:nvPr/>
        </p:nvSpPr>
        <p:spPr>
          <a:xfrm>
            <a:off x="465138" y="6141308"/>
            <a:ext cx="9332298" cy="517065"/>
          </a:xfrm>
          <a:prstGeom prst="rect">
            <a:avLst/>
          </a:prstGeom>
          <a:noFill/>
        </p:spPr>
        <p:txBody>
          <a:bodyPr wrap="none" lIns="182880" tIns="146304" rIns="182880" bIns="146304" rtlCol="0">
            <a:spAutoFit/>
          </a:bodyPr>
          <a:lstStyle/>
          <a:p>
            <a:pPr>
              <a:lnSpc>
                <a:spcPct val="90000"/>
              </a:lnSpc>
              <a:spcAft>
                <a:spcPts val="600"/>
              </a:spcAft>
            </a:pPr>
            <a:r>
              <a:rPr lang="en-US" sz="1600" dirty="0">
                <a:solidFill>
                  <a:schemeClr val="tx2"/>
                </a:solidFill>
                <a:latin typeface="+mj-lt"/>
              </a:rPr>
              <a:t>* Delta queries for drives will be updated in the future to be consistent with other resource types</a:t>
            </a:r>
          </a:p>
        </p:txBody>
      </p:sp>
    </p:spTree>
    <p:extLst>
      <p:ext uri="{BB962C8B-B14F-4D97-AF65-F5344CB8AC3E}">
        <p14:creationId xmlns:p14="http://schemas.microsoft.com/office/powerpoint/2010/main" val="148014196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1373</Words>
  <Application>Microsoft Macintosh PowerPoint</Application>
  <PresentationFormat>Custom</PresentationFormat>
  <Paragraphs>172</Paragraphs>
  <Slides>12</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Lucida Console</vt:lpstr>
      <vt:lpstr>Segoe UI</vt:lpstr>
      <vt:lpstr>Segoe UI Light</vt:lpstr>
      <vt:lpstr>Segoe UI Semibold</vt:lpstr>
      <vt:lpstr>Wingdings</vt:lpstr>
      <vt:lpstr>Office 365 PPT Template - 2017</vt:lpstr>
      <vt:lpstr>Microsoft Graph Capabilities</vt:lpstr>
      <vt:lpstr>PowerPoint Presentation</vt:lpstr>
      <vt:lpstr>Optional query parameters</vt:lpstr>
      <vt:lpstr>$filter</vt:lpstr>
      <vt:lpstr>Paging with nextLink</vt:lpstr>
      <vt:lpstr>Change tokens with deltaLink</vt:lpstr>
      <vt:lpstr>Typical call pattern to track changes in a resource collection</vt:lpstr>
      <vt:lpstr>Resources that support delta queries</vt:lpstr>
      <vt:lpstr>Demo</vt:lpstr>
      <vt:lpstr>Summary</vt:lpstr>
      <vt:lpstr>Thank you</vt:lpstr>
      <vt:lpstr>PowerPoint Presentation</vt:lpstr>
    </vt:vector>
  </TitlesOfParts>
  <Manager/>
  <Company/>
  <LinksUpToDate>false</LinksUpToDate>
  <SharedDoc>false</SharedDoc>
  <HyperlinksChanged>false</HyperlinksChanged>
  <AppVersion>16.0007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2017-10-25T12:54:41Z</dcterms:modified>
</cp:coreProperties>
</file>

<file path=docProps/thumbnail.jpeg>
</file>